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7010400" cy="9296400"/>
  <p:embeddedFontLst>
    <p:embeddedFont>
      <p:font typeface="Century Gothic"/>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90F85F-80CF-458A-AF6D-729F7BC9107B}">
  <a:tblStyle styleId="{A790F85F-80CF-458A-AF6D-729F7BC9107B}"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04AF220-9CD7-4FF0-A478-9D7302D2021D}"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5A79BA9-C5D8-453B-85A3-C3FC63A2A069}"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957A181-7DE8-4C65-89DE-7C710E944510}" styleName="Table_3">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5E7E6"/>
          </a:solidFill>
        </a:fill>
      </a:tcStyle>
    </a:wholeTbl>
    <a:band1H>
      <a:tcTxStyle/>
      <a:tcStyle>
        <a:fill>
          <a:solidFill>
            <a:srgbClr val="EACBCA"/>
          </a:solidFill>
        </a:fill>
      </a:tcStyle>
    </a:band1H>
    <a:band2H>
      <a:tcTxStyle/>
    </a:band2H>
    <a:band1V>
      <a:tcTxStyle/>
      <a:tcStyle>
        <a:fill>
          <a:solidFill>
            <a:srgbClr val="EACBCA"/>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enturyGothic-bold.fntdata"/><Relationship Id="rId12" Type="http://schemas.openxmlformats.org/officeDocument/2006/relationships/slide" Target="slides/slide7.xml"/><Relationship Id="rId34" Type="http://schemas.openxmlformats.org/officeDocument/2006/relationships/font" Target="fonts/CenturyGothic-regular.fntdata"/><Relationship Id="rId15" Type="http://schemas.openxmlformats.org/officeDocument/2006/relationships/slide" Target="slides/slide10.xml"/><Relationship Id="rId37" Type="http://schemas.openxmlformats.org/officeDocument/2006/relationships/font" Target="fonts/CenturyGothic-boldItalic.fntdata"/><Relationship Id="rId14" Type="http://schemas.openxmlformats.org/officeDocument/2006/relationships/slide" Target="slides/slide9.xml"/><Relationship Id="rId36" Type="http://schemas.openxmlformats.org/officeDocument/2006/relationships/font" Target="fonts/CenturyGothic-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6" name="Google Shape;146;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1" name="Google Shape;211;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6" name="Google Shape;216;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250 per student can fluctuate $5000</a:t>
            </a:r>
            <a:endParaRPr/>
          </a:p>
        </p:txBody>
      </p:sp>
      <p:sp>
        <p:nvSpPr>
          <p:cNvPr id="224" name="Google Shape;224;p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cc3d1ee38d_1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cc3d1ee38d_1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2" name="Google Shape;232;gcc3d1ee38d_1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cc3d1ee38d_1_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cc3d1ee38d_1_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State 9.52</a:t>
            </a:r>
            <a:endParaRPr/>
          </a:p>
          <a:p>
            <a:pPr indent="0" lvl="0" marL="0" rtl="0" algn="l">
              <a:spcBef>
                <a:spcPts val="0"/>
              </a:spcBef>
              <a:spcAft>
                <a:spcPts val="0"/>
              </a:spcAft>
              <a:buNone/>
            </a:pPr>
            <a:r>
              <a:rPr lang="en-US"/>
              <a:t>NA 11.82</a:t>
            </a:r>
            <a:endParaRPr/>
          </a:p>
          <a:p>
            <a:pPr indent="0" lvl="0" marL="0" rtl="0" algn="l">
              <a:spcBef>
                <a:spcPts val="0"/>
              </a:spcBef>
              <a:spcAft>
                <a:spcPts val="0"/>
              </a:spcAft>
              <a:buNone/>
            </a:pPr>
            <a:r>
              <a:rPr lang="en-US"/>
              <a:t>NA Males 17.65</a:t>
            </a:r>
            <a:endParaRPr/>
          </a:p>
          <a:p>
            <a:pPr indent="0" lvl="0" marL="0" rtl="0" algn="l">
              <a:spcBef>
                <a:spcPts val="0"/>
              </a:spcBef>
              <a:spcAft>
                <a:spcPts val="0"/>
              </a:spcAft>
              <a:buNone/>
            </a:pPr>
            <a:r>
              <a:rPr lang="en-US"/>
              <a:t>NA Females 5.68</a:t>
            </a:r>
            <a:endParaRPr/>
          </a:p>
        </p:txBody>
      </p:sp>
      <p:sp>
        <p:nvSpPr>
          <p:cNvPr id="241" name="Google Shape;241;gcc3d1ee38d_1_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7" name="Google Shape;247;p3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5630bf2bb8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5630bf2bb8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5" name="Google Shape;255;g5630bf2bb8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771ca3bea9_0_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771ca3bea9_0_1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2" name="Google Shape;262;g771ca3bea9_0_14: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7: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8" name="Google Shape;268;p3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771ca3bea9_0_2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771ca3bea9_0_2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6" name="Google Shape;276;g771ca3bea9_0_2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5651d789ea_0_17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651d789ea_0_178: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3" name="Google Shape;153;g5651d789ea_0_178: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8: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2" name="Google Shape;282;p3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771ca3bea9_0_5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771ca3bea9_0_53: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9" name="Google Shape;289;g771ca3bea9_0_53: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9: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6" name="Google Shape;296;p3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771ca3bea9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771ca3bea9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3" name="Google Shape;303;g771ca3bea9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771ca3bea9_0_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771ca3bea9_0_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154 Total Students</a:t>
            </a:r>
            <a:endParaRPr/>
          </a:p>
        </p:txBody>
      </p:sp>
      <p:sp>
        <p:nvSpPr>
          <p:cNvPr id="311" name="Google Shape;311;g771ca3bea9_0_7: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5: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7" name="Google Shape;317;p4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83a3496770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83a3496770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8" name="Google Shape;338;g83a3496770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cc6d4410b8_0_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cc6d4410b8_0_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6" name="Google Shape;356;gcc6d4410b8_0_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0: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9" name="Google Shape;369;p4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5651d789ea_0_15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9" name="Google Shape;159;g5651d789ea_0_15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5651d789ea_0_16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5" name="Google Shape;165;g5651d789ea_0_16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5651d789ea_0_16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1" name="Google Shape;171;g5651d789ea_0_16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8" name="Google Shape;178;p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510bbd4b43_0_1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510bbd4b43_0_13: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6" name="Google Shape;186;g510bbd4b43_0_13: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5" name="Google Shape;195;p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3" name="Google Shape;203;p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pic>
        <p:nvPicPr>
          <p:cNvPr descr="C3-HD-BTM.png" id="17" name="Google Shape;17;p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8" name="Google Shape;18;p2"/>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
          <p:cNvSpPr txBox="1"/>
          <p:nvPr>
            <p:ph idx="10" type="dt"/>
          </p:nvPr>
        </p:nvSpPr>
        <p:spPr>
          <a:xfrm>
            <a:off x="7909561" y="4314328"/>
            <a:ext cx="2910840" cy="3746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1371600" y="4323845"/>
            <a:ext cx="640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8077200" y="143086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5" name="Shape 75"/>
        <p:cNvGrpSpPr/>
        <p:nvPr/>
      </p:nvGrpSpPr>
      <p:grpSpPr>
        <a:xfrm>
          <a:off x="0" y="0"/>
          <a:ext cx="0" cy="0"/>
          <a:chOff x="0" y="0"/>
          <a:chExt cx="0" cy="0"/>
        </a:xfrm>
      </p:grpSpPr>
      <p:sp>
        <p:nvSpPr>
          <p:cNvPr id="76" name="Google Shape;76;p11"/>
          <p:cNvSpPr txBox="1"/>
          <p:nvPr>
            <p:ph type="title"/>
          </p:nvPr>
        </p:nvSpPr>
        <p:spPr>
          <a:xfrm>
            <a:off x="685777" y="4697360"/>
            <a:ext cx="10822034" cy="81935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p:nvPr>
            <p:ph idx="2" type="pic"/>
          </p:nvPr>
        </p:nvSpPr>
        <p:spPr>
          <a:xfrm>
            <a:off x="681727" y="941439"/>
            <a:ext cx="10821840" cy="347816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78" name="Google Shape;78;p11"/>
          <p:cNvSpPr txBox="1"/>
          <p:nvPr>
            <p:ph idx="1" type="body"/>
          </p:nvPr>
        </p:nvSpPr>
        <p:spPr>
          <a:xfrm>
            <a:off x="685800" y="5516715"/>
            <a:ext cx="10820400" cy="70196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1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82" name="Shape 82"/>
        <p:cNvGrpSpPr/>
        <p:nvPr/>
      </p:nvGrpSpPr>
      <p:grpSpPr>
        <a:xfrm>
          <a:off x="0" y="0"/>
          <a:ext cx="0" cy="0"/>
          <a:chOff x="0" y="0"/>
          <a:chExt cx="0" cy="0"/>
        </a:xfrm>
      </p:grpSpPr>
      <p:pic>
        <p:nvPicPr>
          <p:cNvPr descr="C3-HD-BTM.png" id="83" name="Google Shape;83;p12"/>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4" name="Google Shape;84;p12"/>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2"/>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12"/>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89" name="Shape 89"/>
        <p:cNvGrpSpPr/>
        <p:nvPr/>
      </p:nvGrpSpPr>
      <p:grpSpPr>
        <a:xfrm>
          <a:off x="0" y="0"/>
          <a:ext cx="0" cy="0"/>
          <a:chOff x="0" y="0"/>
          <a:chExt cx="0" cy="0"/>
        </a:xfrm>
      </p:grpSpPr>
      <p:pic>
        <p:nvPicPr>
          <p:cNvPr descr="C3-HD-BTM.png" id="90" name="Google Shape;90;p13"/>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91" name="Google Shape;91;p13"/>
          <p:cNvSpPr txBox="1"/>
          <p:nvPr>
            <p:ph type="title"/>
          </p:nvPr>
        </p:nvSpPr>
        <p:spPr>
          <a:xfrm>
            <a:off x="1024467" y="753533"/>
            <a:ext cx="10151533" cy="260449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3"/>
          <p:cNvSpPr txBox="1"/>
          <p:nvPr>
            <p:ph idx="1" type="body"/>
          </p:nvPr>
        </p:nvSpPr>
        <p:spPr>
          <a:xfrm>
            <a:off x="1303865" y="3365556"/>
            <a:ext cx="9592736" cy="4444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3" name="Google Shape;93;p13"/>
          <p:cNvSpPr txBox="1"/>
          <p:nvPr>
            <p:ph idx="2" type="body"/>
          </p:nvPr>
        </p:nvSpPr>
        <p:spPr>
          <a:xfrm>
            <a:off x="1024467" y="3959862"/>
            <a:ext cx="10151533" cy="679871"/>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p13"/>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3"/>
          <p:cNvSpPr txBox="1"/>
          <p:nvPr/>
        </p:nvSpPr>
        <p:spPr>
          <a:xfrm>
            <a:off x="476250" y="933450"/>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entury Gothic"/>
              <a:buNone/>
            </a:pPr>
            <a:r>
              <a:rPr b="0" lang="en-US" sz="8000" cap="none">
                <a:solidFill>
                  <a:schemeClr val="dk1"/>
                </a:solidFill>
                <a:latin typeface="Century Gothic"/>
                <a:ea typeface="Century Gothic"/>
                <a:cs typeface="Century Gothic"/>
                <a:sym typeface="Century Gothic"/>
              </a:rPr>
              <a:t>“</a:t>
            </a:r>
            <a:endParaRPr/>
          </a:p>
        </p:txBody>
      </p:sp>
      <p:sp>
        <p:nvSpPr>
          <p:cNvPr id="98" name="Google Shape;98;p13"/>
          <p:cNvSpPr txBox="1"/>
          <p:nvPr/>
        </p:nvSpPr>
        <p:spPr>
          <a:xfrm>
            <a:off x="10984230" y="270129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entury Gothic"/>
              <a:buNone/>
            </a:pPr>
            <a:r>
              <a:rPr b="0" lang="en-US" sz="8000" cap="none">
                <a:solidFill>
                  <a:schemeClr val="dk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99" name="Shape 99"/>
        <p:cNvGrpSpPr/>
        <p:nvPr/>
      </p:nvGrpSpPr>
      <p:grpSpPr>
        <a:xfrm>
          <a:off x="0" y="0"/>
          <a:ext cx="0" cy="0"/>
          <a:chOff x="0" y="0"/>
          <a:chExt cx="0" cy="0"/>
        </a:xfrm>
      </p:grpSpPr>
      <p:pic>
        <p:nvPicPr>
          <p:cNvPr descr="C3-HD-BTM.png" id="100" name="Google Shape;100;p14"/>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01" name="Google Shape;101;p14"/>
          <p:cNvSpPr txBox="1"/>
          <p:nvPr>
            <p:ph type="title"/>
          </p:nvPr>
        </p:nvSpPr>
        <p:spPr>
          <a:xfrm>
            <a:off x="1024495" y="1124701"/>
            <a:ext cx="10146186" cy="251183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4"/>
          <p:cNvSpPr txBox="1"/>
          <p:nvPr>
            <p:ph idx="1" type="body"/>
          </p:nvPr>
        </p:nvSpPr>
        <p:spPr>
          <a:xfrm>
            <a:off x="1024467" y="3648315"/>
            <a:ext cx="10144654" cy="99988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3" name="Google Shape;103;p14"/>
          <p:cNvSpPr txBox="1"/>
          <p:nvPr>
            <p:ph idx="10" type="dt"/>
          </p:nvPr>
        </p:nvSpPr>
        <p:spPr>
          <a:xfrm>
            <a:off x="7814452" y="378883"/>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1" type="ftr"/>
          </p:nvPr>
        </p:nvSpPr>
        <p:spPr>
          <a:xfrm>
            <a:off x="685800" y="378883"/>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6" name="Shape 106"/>
        <p:cNvGrpSpPr/>
        <p:nvPr/>
      </p:nvGrpSpPr>
      <p:grpSpPr>
        <a:xfrm>
          <a:off x="0" y="0"/>
          <a:ext cx="0" cy="0"/>
          <a:chOff x="0" y="0"/>
          <a:chExt cx="0" cy="0"/>
        </a:xfrm>
      </p:grpSpPr>
      <p:sp>
        <p:nvSpPr>
          <p:cNvPr id="107" name="Google Shape;107;p15"/>
          <p:cNvSpPr txBox="1"/>
          <p:nvPr>
            <p:ph type="title"/>
          </p:nvPr>
        </p:nvSpPr>
        <p:spPr>
          <a:xfrm>
            <a:off x="2895600" y="761999"/>
            <a:ext cx="8610599" cy="1303867"/>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5"/>
          <p:cNvSpPr txBox="1"/>
          <p:nvPr>
            <p:ph idx="1" type="body"/>
          </p:nvPr>
        </p:nvSpPr>
        <p:spPr>
          <a:xfrm>
            <a:off x="685800" y="2202080"/>
            <a:ext cx="3456432" cy="61732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9" name="Google Shape;109;p15"/>
          <p:cNvSpPr txBox="1"/>
          <p:nvPr>
            <p:ph idx="2" type="body"/>
          </p:nvPr>
        </p:nvSpPr>
        <p:spPr>
          <a:xfrm>
            <a:off x="685799" y="2904565"/>
            <a:ext cx="3456432" cy="33141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0" name="Google Shape;110;p15"/>
          <p:cNvSpPr txBox="1"/>
          <p:nvPr>
            <p:ph idx="3" type="body"/>
          </p:nvPr>
        </p:nvSpPr>
        <p:spPr>
          <a:xfrm>
            <a:off x="4368800" y="2201333"/>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15"/>
          <p:cNvSpPr txBox="1"/>
          <p:nvPr>
            <p:ph idx="4" type="body"/>
          </p:nvPr>
        </p:nvSpPr>
        <p:spPr>
          <a:xfrm>
            <a:off x="4366858" y="2904067"/>
            <a:ext cx="3456432" cy="331461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2" name="Google Shape;112;p15"/>
          <p:cNvSpPr txBox="1"/>
          <p:nvPr>
            <p:ph idx="5" type="body"/>
          </p:nvPr>
        </p:nvSpPr>
        <p:spPr>
          <a:xfrm>
            <a:off x="8051800" y="2192866"/>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15"/>
          <p:cNvSpPr txBox="1"/>
          <p:nvPr>
            <p:ph idx="6" type="body"/>
          </p:nvPr>
        </p:nvSpPr>
        <p:spPr>
          <a:xfrm>
            <a:off x="8051801" y="2904565"/>
            <a:ext cx="3456432" cy="331413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4" name="Google Shape;114;p15"/>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5"/>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5"/>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7" name="Shape 117"/>
        <p:cNvGrpSpPr/>
        <p:nvPr/>
      </p:nvGrpSpPr>
      <p:grpSpPr>
        <a:xfrm>
          <a:off x="0" y="0"/>
          <a:ext cx="0" cy="0"/>
          <a:chOff x="0" y="0"/>
          <a:chExt cx="0" cy="0"/>
        </a:xfrm>
      </p:grpSpPr>
      <p:sp>
        <p:nvSpPr>
          <p:cNvPr id="118" name="Google Shape;118;p16"/>
          <p:cNvSpPr txBox="1"/>
          <p:nvPr>
            <p:ph type="title"/>
          </p:nvPr>
        </p:nvSpPr>
        <p:spPr>
          <a:xfrm>
            <a:off x="2895600" y="762000"/>
            <a:ext cx="8610599" cy="1295400"/>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6"/>
          <p:cNvSpPr txBox="1"/>
          <p:nvPr>
            <p:ph idx="1" type="body"/>
          </p:nvPr>
        </p:nvSpPr>
        <p:spPr>
          <a:xfrm>
            <a:off x="688618" y="4191000"/>
            <a:ext cx="3451582"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16"/>
          <p:cNvSpPr/>
          <p:nvPr>
            <p:ph idx="2" type="pic"/>
          </p:nvPr>
        </p:nvSpPr>
        <p:spPr>
          <a:xfrm>
            <a:off x="688618" y="2362200"/>
            <a:ext cx="3451582"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121" name="Google Shape;121;p16"/>
          <p:cNvSpPr txBox="1"/>
          <p:nvPr>
            <p:ph idx="3" type="body"/>
          </p:nvPr>
        </p:nvSpPr>
        <p:spPr>
          <a:xfrm>
            <a:off x="688618" y="4873764"/>
            <a:ext cx="3451582" cy="134492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2" name="Google Shape;122;p16"/>
          <p:cNvSpPr txBox="1"/>
          <p:nvPr>
            <p:ph idx="4" type="body"/>
          </p:nvPr>
        </p:nvSpPr>
        <p:spPr>
          <a:xfrm>
            <a:off x="4374263" y="4191000"/>
            <a:ext cx="3448935"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3" name="Google Shape;123;p16"/>
          <p:cNvSpPr/>
          <p:nvPr>
            <p:ph idx="5" type="pic"/>
          </p:nvPr>
        </p:nvSpPr>
        <p:spPr>
          <a:xfrm>
            <a:off x="4374263" y="2362200"/>
            <a:ext cx="3448936"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124" name="Google Shape;124;p16"/>
          <p:cNvSpPr txBox="1"/>
          <p:nvPr>
            <p:ph idx="6" type="body"/>
          </p:nvPr>
        </p:nvSpPr>
        <p:spPr>
          <a:xfrm>
            <a:off x="4374264" y="4873763"/>
            <a:ext cx="3448935" cy="134492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5" name="Google Shape;125;p16"/>
          <p:cNvSpPr txBox="1"/>
          <p:nvPr>
            <p:ph idx="7" type="body"/>
          </p:nvPr>
        </p:nvSpPr>
        <p:spPr>
          <a:xfrm>
            <a:off x="8049731" y="4191000"/>
            <a:ext cx="3456469"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16"/>
          <p:cNvSpPr/>
          <p:nvPr>
            <p:ph idx="8" type="pic"/>
          </p:nvPr>
        </p:nvSpPr>
        <p:spPr>
          <a:xfrm>
            <a:off x="8049855" y="2362200"/>
            <a:ext cx="3447878"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9pPr>
          </a:lstStyle>
          <a:p/>
        </p:txBody>
      </p:sp>
      <p:sp>
        <p:nvSpPr>
          <p:cNvPr id="127" name="Google Shape;127;p16"/>
          <p:cNvSpPr txBox="1"/>
          <p:nvPr>
            <p:ph idx="9" type="body"/>
          </p:nvPr>
        </p:nvSpPr>
        <p:spPr>
          <a:xfrm>
            <a:off x="8049731" y="4873761"/>
            <a:ext cx="3452445" cy="134492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8" name="Google Shape;128;p1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1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7"/>
          <p:cNvSpPr txBox="1"/>
          <p:nvPr>
            <p:ph idx="1" type="body"/>
          </p:nvPr>
        </p:nvSpPr>
        <p:spPr>
          <a:xfrm rot="5400000">
            <a:off x="4083937" y="-1203579"/>
            <a:ext cx="4024125" cy="10820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1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37" name="Shape 137"/>
        <p:cNvGrpSpPr/>
        <p:nvPr/>
      </p:nvGrpSpPr>
      <p:grpSpPr>
        <a:xfrm>
          <a:off x="0" y="0"/>
          <a:ext cx="0" cy="0"/>
          <a:chOff x="0" y="0"/>
          <a:chExt cx="0" cy="0"/>
        </a:xfrm>
      </p:grpSpPr>
      <p:pic>
        <p:nvPicPr>
          <p:cNvPr descr="C3-HD-BTM.png" id="138" name="Google Shape;138;p18"/>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39" name="Google Shape;139;p18"/>
          <p:cNvSpPr txBox="1"/>
          <p:nvPr>
            <p:ph type="title"/>
          </p:nvPr>
        </p:nvSpPr>
        <p:spPr>
          <a:xfrm rot="5400000">
            <a:off x="8525933" y="1667933"/>
            <a:ext cx="3903133" cy="2057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8"/>
          <p:cNvSpPr txBox="1"/>
          <p:nvPr>
            <p:ph idx="1" type="body"/>
          </p:nvPr>
        </p:nvSpPr>
        <p:spPr>
          <a:xfrm rot="5400000">
            <a:off x="3175000" y="-1405467"/>
            <a:ext cx="3903133" cy="820420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18"/>
          <p:cNvSpPr txBox="1"/>
          <p:nvPr>
            <p:ph idx="10" type="dt"/>
          </p:nvPr>
        </p:nvSpPr>
        <p:spPr>
          <a:xfrm>
            <a:off x="7814452" y="379941"/>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8"/>
          <p:cNvSpPr txBox="1"/>
          <p:nvPr>
            <p:ph idx="11" type="ftr"/>
          </p:nvPr>
        </p:nvSpPr>
        <p:spPr>
          <a:xfrm>
            <a:off x="685800" y="381000"/>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8"/>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4"/>
          <p:cNvSpPr txBox="1"/>
          <p:nvPr>
            <p:ph type="title"/>
          </p:nvPr>
        </p:nvSpPr>
        <p:spPr>
          <a:xfrm>
            <a:off x="2895600" y="762000"/>
            <a:ext cx="8610600" cy="1295400"/>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4"/>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4"/>
          <p:cNvSpPr txBox="1"/>
          <p:nvPr>
            <p:ph idx="4" type="body"/>
          </p:nvPr>
        </p:nvSpPr>
        <p:spPr>
          <a:xfrm>
            <a:off x="6172200" y="3132666"/>
            <a:ext cx="5334000" cy="308601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4"/>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8" name="Shape 38"/>
        <p:cNvGrpSpPr/>
        <p:nvPr/>
      </p:nvGrpSpPr>
      <p:grpSpPr>
        <a:xfrm>
          <a:off x="0" y="0"/>
          <a:ext cx="0" cy="0"/>
          <a:chOff x="0" y="0"/>
          <a:chExt cx="0" cy="0"/>
        </a:xfrm>
      </p:grpSpPr>
      <p:pic>
        <p:nvPicPr>
          <p:cNvPr descr="C3-HD-BTM.png" id="39" name="Google Shape;39;p5"/>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40" name="Google Shape;40;p5"/>
          <p:cNvSpPr txBox="1"/>
          <p:nvPr>
            <p:ph type="title"/>
          </p:nvPr>
        </p:nvSpPr>
        <p:spPr>
          <a:xfrm>
            <a:off x="685800" y="753533"/>
            <a:ext cx="10820399" cy="2801935"/>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idx="1" type="body"/>
          </p:nvPr>
        </p:nvSpPr>
        <p:spPr>
          <a:xfrm>
            <a:off x="1024467" y="3641725"/>
            <a:ext cx="10490200" cy="955675"/>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888888"/>
              </a:buClr>
              <a:buSzPts val="2200"/>
              <a:buNone/>
              <a:defRPr sz="22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5"/>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685800" y="381001"/>
            <a:ext cx="6991492" cy="36406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685800" y="2194559"/>
            <a:ext cx="5334000" cy="40241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6"/>
          <p:cNvSpPr txBox="1"/>
          <p:nvPr>
            <p:ph idx="2" type="body"/>
          </p:nvPr>
        </p:nvSpPr>
        <p:spPr>
          <a:xfrm>
            <a:off x="6172200" y="2194559"/>
            <a:ext cx="5334000" cy="40241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8"/>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9"/>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body"/>
          </p:nvPr>
        </p:nvSpPr>
        <p:spPr>
          <a:xfrm>
            <a:off x="4995582" y="746759"/>
            <a:ext cx="6510618" cy="5471925"/>
          </a:xfrm>
          <a:prstGeom prst="rect">
            <a:avLst/>
          </a:prstGeom>
          <a:noFill/>
          <a:ln>
            <a:noFill/>
          </a:ln>
        </p:spPr>
        <p:txBody>
          <a:bodyPr anchorCtr="0" anchor="ctr"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9"/>
          <p:cNvSpPr txBox="1"/>
          <p:nvPr>
            <p:ph idx="2" type="body"/>
          </p:nvPr>
        </p:nvSpPr>
        <p:spPr>
          <a:xfrm>
            <a:off x="685800" y="3124199"/>
            <a:ext cx="4114800" cy="309448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685800" y="1524000"/>
            <a:ext cx="687324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0"/>
          <p:cNvSpPr/>
          <p:nvPr>
            <p:ph idx="2" type="pic"/>
          </p:nvPr>
        </p:nvSpPr>
        <p:spPr>
          <a:xfrm>
            <a:off x="7861238" y="751241"/>
            <a:ext cx="3644962" cy="546744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71" name="Google Shape;71;p10"/>
          <p:cNvSpPr txBox="1"/>
          <p:nvPr>
            <p:ph idx="1" type="body"/>
          </p:nvPr>
        </p:nvSpPr>
        <p:spPr>
          <a:xfrm>
            <a:off x="685800" y="3124199"/>
            <a:ext cx="6873240" cy="309448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C3-HD-TOP.png" id="10" name="Google Shape;10;p1"/>
          <p:cNvPicPr preferRelativeResize="0"/>
          <p:nvPr/>
        </p:nvPicPr>
        <p:blipFill rotWithShape="1">
          <a:blip r:embed="rId1">
            <a:alphaModFix/>
          </a:blip>
          <a:srcRect b="0" l="0" r="0" t="0"/>
          <a:stretch/>
        </p:blipFill>
        <p:spPr>
          <a:xfrm>
            <a:off x="0" y="0"/>
            <a:ext cx="12192000" cy="1441450"/>
          </a:xfrm>
          <a:prstGeom prst="rect">
            <a:avLst/>
          </a:prstGeom>
          <a:noFill/>
          <a:ln>
            <a:noFill/>
          </a:ln>
        </p:spPr>
      </p:pic>
      <p:sp>
        <p:nvSpPr>
          <p:cNvPr id="11" name="Google Shape;11;p1"/>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lvl1pPr lvl="0" marR="0" rtl="0" algn="r">
              <a:lnSpc>
                <a:spcPct val="90000"/>
              </a:lnSpc>
              <a:spcBef>
                <a:spcPts val="0"/>
              </a:spcBef>
              <a:spcAft>
                <a:spcPts val="0"/>
              </a:spcAft>
              <a:buClr>
                <a:schemeClr val="dk1"/>
              </a:buClr>
              <a:buSzPts val="4000"/>
              <a:buFont typeface="Century Gothic"/>
              <a:buNone/>
              <a:defRPr b="0" i="0" sz="40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13" name="Google Shape;13;p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1" Type="http://schemas.openxmlformats.org/officeDocument/2006/relationships/image" Target="../media/image18.jpg"/><Relationship Id="rId10" Type="http://schemas.openxmlformats.org/officeDocument/2006/relationships/image" Target="../media/image9.jpg"/><Relationship Id="rId13" Type="http://schemas.openxmlformats.org/officeDocument/2006/relationships/image" Target="../media/image23.jpg"/><Relationship Id="rId12"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g"/><Relationship Id="rId4" Type="http://schemas.openxmlformats.org/officeDocument/2006/relationships/image" Target="../media/image20.jpg"/><Relationship Id="rId9" Type="http://schemas.openxmlformats.org/officeDocument/2006/relationships/image" Target="../media/image8.jpg"/><Relationship Id="rId5" Type="http://schemas.openxmlformats.org/officeDocument/2006/relationships/image" Target="../media/image17.jp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jpg"/><Relationship Id="rId4" Type="http://schemas.openxmlformats.org/officeDocument/2006/relationships/image" Target="../media/image14.jpg"/><Relationship Id="rId9"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2.ed.gov/policy/elsec/leg/esea02/pg99.html" TargetMode="External"/><Relationship Id="rId4" Type="http://schemas.openxmlformats.org/officeDocument/2006/relationships/hyperlink" Target="https://www2.ed.gov/policy/fund/reg/edgarReg/edgar.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type="ctrTitle"/>
          </p:nvPr>
        </p:nvSpPr>
        <p:spPr>
          <a:xfrm>
            <a:off x="1294065" y="1117438"/>
            <a:ext cx="9448800" cy="1825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entury Gothic"/>
              <a:buNone/>
            </a:pPr>
            <a:br>
              <a:rPr lang="en-US" sz="5400"/>
            </a:br>
            <a:r>
              <a:rPr lang="en-US" sz="5400"/>
              <a:t>Title VI &amp; Impact Aid </a:t>
            </a:r>
            <a:br>
              <a:rPr lang="en-US" sz="5400"/>
            </a:br>
            <a:r>
              <a:rPr lang="en-US" sz="5400"/>
              <a:t>PROGRAM REVIEW</a:t>
            </a:r>
            <a:endParaRPr sz="5400"/>
          </a:p>
        </p:txBody>
      </p:sp>
      <p:sp>
        <p:nvSpPr>
          <p:cNvPr id="149" name="Google Shape;149;p19"/>
          <p:cNvSpPr txBox="1"/>
          <p:nvPr>
            <p:ph idx="1" type="subTitle"/>
          </p:nvPr>
        </p:nvSpPr>
        <p:spPr>
          <a:xfrm>
            <a:off x="5362422" y="3710613"/>
            <a:ext cx="9448800" cy="6858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950"/>
              <a:buNone/>
            </a:pPr>
            <a:r>
              <a:rPr lang="en-US" sz="950"/>
              <a:t>Respectfully submitted  to the Board of Education</a:t>
            </a:r>
            <a:endParaRPr/>
          </a:p>
          <a:p>
            <a:pPr indent="0" lvl="0" marL="0" rtl="0" algn="l">
              <a:lnSpc>
                <a:spcPct val="70000"/>
              </a:lnSpc>
              <a:spcBef>
                <a:spcPts val="1000"/>
              </a:spcBef>
              <a:spcAft>
                <a:spcPts val="0"/>
              </a:spcAft>
              <a:buClr>
                <a:schemeClr val="dk1"/>
              </a:buClr>
              <a:buSzPts val="950"/>
              <a:buNone/>
            </a:pPr>
            <a:r>
              <a:rPr lang="en-US" sz="950"/>
              <a:t>Amy Scott-Kronemeyer, DSA</a:t>
            </a:r>
            <a:endParaRPr/>
          </a:p>
          <a:p>
            <a:pPr indent="0" lvl="0" marL="0" rtl="0" algn="l">
              <a:lnSpc>
                <a:spcPct val="70000"/>
              </a:lnSpc>
              <a:spcBef>
                <a:spcPts val="1000"/>
              </a:spcBef>
              <a:spcAft>
                <a:spcPts val="0"/>
              </a:spcAft>
              <a:buClr>
                <a:schemeClr val="dk1"/>
              </a:buClr>
              <a:buSzPts val="950"/>
              <a:buNone/>
            </a:pPr>
            <a:r>
              <a:t/>
            </a:r>
            <a:endParaRPr sz="95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idx="1" type="body"/>
          </p:nvPr>
        </p:nvSpPr>
        <p:spPr>
          <a:xfrm>
            <a:off x="219666" y="463055"/>
            <a:ext cx="11416862" cy="590891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t>Program Overview:</a:t>
            </a:r>
            <a:endParaRPr/>
          </a:p>
          <a:p>
            <a:pPr indent="0" lvl="0" marL="0" rtl="0" algn="l">
              <a:lnSpc>
                <a:spcPct val="90000"/>
              </a:lnSpc>
              <a:spcBef>
                <a:spcPts val="1000"/>
              </a:spcBef>
              <a:spcAft>
                <a:spcPts val="0"/>
              </a:spcAft>
              <a:buClr>
                <a:schemeClr val="dk1"/>
              </a:buClr>
              <a:buSzPts val="2200"/>
              <a:buNone/>
            </a:pPr>
            <a:r>
              <a:t/>
            </a:r>
            <a:endParaRPr/>
          </a:p>
          <a:p>
            <a:pPr indent="0" lvl="0" marL="0" rtl="0" algn="l">
              <a:lnSpc>
                <a:spcPct val="90000"/>
              </a:lnSpc>
              <a:spcBef>
                <a:spcPts val="1000"/>
              </a:spcBef>
              <a:spcAft>
                <a:spcPts val="0"/>
              </a:spcAft>
              <a:buClr>
                <a:schemeClr val="dk1"/>
              </a:buClr>
              <a:buSzPts val="2200"/>
              <a:buNone/>
            </a:pPr>
            <a:r>
              <a:rPr lang="en-US"/>
              <a:t>To help American Indian and Alaska Native children achieve to the same challenging standards expected of all students by supporting access to programs that meet their unique educational and culturally related academic need.</a:t>
            </a:r>
            <a:endParaRPr/>
          </a:p>
          <a:p>
            <a:pPr indent="-228600" lvl="1" marL="685800" rtl="0" algn="l">
              <a:lnSpc>
                <a:spcPct val="90000"/>
              </a:lnSpc>
              <a:spcBef>
                <a:spcPts val="500"/>
              </a:spcBef>
              <a:spcAft>
                <a:spcPts val="0"/>
              </a:spcAft>
              <a:buClr>
                <a:schemeClr val="dk1"/>
              </a:buClr>
              <a:buSzPts val="2000"/>
              <a:buChar char="•"/>
            </a:pPr>
            <a:r>
              <a:rPr lang="en-US"/>
              <a:t>Objective: American Indian and Alaska Native students served by LEAs receiving Indian Education Formula Grants will progress at rates similar to those for all students in achievement to standards, promotion, and graduation.</a:t>
            </a:r>
            <a:endParaRPr/>
          </a:p>
          <a:p>
            <a:pPr indent="0" lvl="1" marL="457200" rtl="0" algn="l">
              <a:lnSpc>
                <a:spcPct val="90000"/>
              </a:lnSpc>
              <a:spcBef>
                <a:spcPts val="500"/>
              </a:spcBef>
              <a:spcAft>
                <a:spcPts val="0"/>
              </a:spcAft>
              <a:buClr>
                <a:schemeClr val="dk1"/>
              </a:buClr>
              <a:buSzPts val="2000"/>
              <a:buNone/>
            </a:pPr>
            <a:r>
              <a:t/>
            </a:r>
            <a:endParaRPr/>
          </a:p>
          <a:p>
            <a:pPr indent="-228600" lvl="2" marL="1143000" rtl="0" algn="l">
              <a:lnSpc>
                <a:spcPct val="90000"/>
              </a:lnSpc>
              <a:spcBef>
                <a:spcPts val="500"/>
              </a:spcBef>
              <a:spcAft>
                <a:spcPts val="0"/>
              </a:spcAft>
              <a:buClr>
                <a:schemeClr val="dk1"/>
              </a:buClr>
              <a:buSzPts val="1800"/>
              <a:buChar char="•"/>
            </a:pPr>
            <a:r>
              <a:rPr lang="en-US"/>
              <a:t>Increase the percentage of American Indian students who scored at or above basic level in reading and math on NAEP(Federal)</a:t>
            </a:r>
            <a:endParaRPr/>
          </a:p>
          <a:p>
            <a:pPr indent="0" lvl="2" marL="914400" rtl="0" algn="l">
              <a:lnSpc>
                <a:spcPct val="90000"/>
              </a:lnSpc>
              <a:spcBef>
                <a:spcPts val="500"/>
              </a:spcBef>
              <a:spcAft>
                <a:spcPts val="0"/>
              </a:spcAft>
              <a:buClr>
                <a:schemeClr val="dk1"/>
              </a:buClr>
              <a:buSzPts val="1800"/>
              <a:buNone/>
            </a:pPr>
            <a:r>
              <a:t/>
            </a:r>
            <a:endParaRPr/>
          </a:p>
          <a:p>
            <a:pPr indent="-228600" lvl="2" marL="1143000" rtl="0" algn="l">
              <a:lnSpc>
                <a:spcPct val="90000"/>
              </a:lnSpc>
              <a:spcBef>
                <a:spcPts val="500"/>
              </a:spcBef>
              <a:spcAft>
                <a:spcPts val="0"/>
              </a:spcAft>
              <a:buClr>
                <a:schemeClr val="dk1"/>
              </a:buClr>
              <a:buSzPts val="1800"/>
              <a:buChar char="•"/>
            </a:pPr>
            <a:r>
              <a:rPr lang="en-US"/>
              <a:t>Increase the percentage of American Indian students who scored at or above basic level in reading and math on State Assessments (Federal, State CCR)</a:t>
            </a:r>
            <a:endParaRPr/>
          </a:p>
          <a:p>
            <a:pPr indent="0" lvl="2" marL="914400" rtl="0" algn="l">
              <a:lnSpc>
                <a:spcPct val="90000"/>
              </a:lnSpc>
              <a:spcBef>
                <a:spcPts val="500"/>
              </a:spcBef>
              <a:spcAft>
                <a:spcPts val="0"/>
              </a:spcAft>
              <a:buClr>
                <a:schemeClr val="dk1"/>
              </a:buClr>
              <a:buSzPts val="1800"/>
              <a:buNone/>
            </a:pPr>
            <a:r>
              <a:t/>
            </a:r>
            <a:endParaRPr/>
          </a:p>
          <a:p>
            <a:pPr indent="-228600" lvl="2" marL="1143000" rtl="0" algn="l">
              <a:lnSpc>
                <a:spcPct val="90000"/>
              </a:lnSpc>
              <a:spcBef>
                <a:spcPts val="500"/>
              </a:spcBef>
              <a:spcAft>
                <a:spcPts val="0"/>
              </a:spcAft>
              <a:buClr>
                <a:schemeClr val="dk1"/>
              </a:buClr>
              <a:buSzPts val="1800"/>
              <a:buChar char="•"/>
            </a:pPr>
            <a:r>
              <a:rPr lang="en-US"/>
              <a:t>Increase graduation rate of American Indian students (Federal)</a:t>
            </a:r>
            <a:endParaRPr/>
          </a:p>
          <a:p>
            <a:pPr indent="0" lvl="2" marL="914400" rtl="0" algn="l">
              <a:lnSpc>
                <a:spcPct val="90000"/>
              </a:lnSpc>
              <a:spcBef>
                <a:spcPts val="500"/>
              </a:spcBef>
              <a:spcAft>
                <a:spcPts val="0"/>
              </a:spcAft>
              <a:buClr>
                <a:schemeClr val="dk1"/>
              </a:buClr>
              <a:buSzPts val="1800"/>
              <a:buNone/>
            </a:pPr>
            <a:r>
              <a:t/>
            </a:r>
            <a:endParaRPr/>
          </a:p>
          <a:p>
            <a:pPr indent="-228600" lvl="2" marL="1143000" rtl="0" algn="l">
              <a:lnSpc>
                <a:spcPct val="90000"/>
              </a:lnSpc>
              <a:spcBef>
                <a:spcPts val="500"/>
              </a:spcBef>
              <a:spcAft>
                <a:spcPts val="0"/>
              </a:spcAft>
              <a:buClr>
                <a:schemeClr val="dk1"/>
              </a:buClr>
              <a:buSzPts val="1800"/>
              <a:buChar char="•"/>
            </a:pPr>
            <a:r>
              <a:rPr lang="en-US"/>
              <a:t>Decrease Chronic Absenteeism (Local in line with ESSA)</a:t>
            </a:r>
            <a:endParaRPr/>
          </a:p>
          <a:p>
            <a:pPr indent="-114300" lvl="2" marL="1143000" rtl="0" algn="l">
              <a:lnSpc>
                <a:spcPct val="90000"/>
              </a:lnSpc>
              <a:spcBef>
                <a:spcPts val="500"/>
              </a:spcBef>
              <a:spcAft>
                <a:spcPts val="0"/>
              </a:spcAft>
              <a:buClr>
                <a:schemeClr val="dk1"/>
              </a:buClr>
              <a:buSzPts val="1800"/>
              <a:buNone/>
            </a:pPr>
            <a:r>
              <a:t/>
            </a:r>
            <a:endParaRPr/>
          </a:p>
          <a:p>
            <a:pPr indent="0" lvl="3" marL="1371600" rtl="0" algn="l">
              <a:lnSpc>
                <a:spcPct val="90000"/>
              </a:lnSpc>
              <a:spcBef>
                <a:spcPts val="500"/>
              </a:spcBef>
              <a:spcAft>
                <a:spcPts val="0"/>
              </a:spcAft>
              <a:buClr>
                <a:schemeClr val="dk1"/>
              </a:buClr>
              <a:buSzPts val="1600"/>
              <a:buNone/>
            </a:pPr>
            <a:r>
              <a:t/>
            </a:r>
            <a:endParaRPr/>
          </a:p>
          <a:p>
            <a:pPr indent="-88900" lvl="0" marL="228600" rtl="0" algn="l">
              <a:lnSpc>
                <a:spcPct val="90000"/>
              </a:lnSpc>
              <a:spcBef>
                <a:spcPts val="1000"/>
              </a:spcBef>
              <a:spcAft>
                <a:spcPts val="0"/>
              </a:spcAft>
              <a:buClr>
                <a:schemeClr val="dk1"/>
              </a:buClr>
              <a:buSzPts val="22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txBox="1"/>
          <p:nvPr/>
        </p:nvSpPr>
        <p:spPr>
          <a:xfrm>
            <a:off x="590550" y="1876425"/>
            <a:ext cx="2276475"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Student Enrollment in Sault Schools overall is decreasing; the amount of students identified as American Indian (506) remains very consistent.</a:t>
            </a:r>
            <a:endParaRPr sz="1800">
              <a:solidFill>
                <a:schemeClr val="dk1"/>
              </a:solidFill>
              <a:latin typeface="Century Gothic"/>
              <a:ea typeface="Century Gothic"/>
              <a:cs typeface="Century Gothic"/>
              <a:sym typeface="Century Gothic"/>
            </a:endParaRPr>
          </a:p>
        </p:txBody>
      </p:sp>
      <p:pic>
        <p:nvPicPr>
          <p:cNvPr id="219" name="Google Shape;219;p29" title="Points scored"/>
          <p:cNvPicPr preferRelativeResize="0"/>
          <p:nvPr/>
        </p:nvPicPr>
        <p:blipFill>
          <a:blip r:embed="rId3">
            <a:alphaModFix/>
          </a:blip>
          <a:stretch>
            <a:fillRect/>
          </a:stretch>
        </p:blipFill>
        <p:spPr>
          <a:xfrm>
            <a:off x="3148550" y="1099325"/>
            <a:ext cx="8572500" cy="4786313"/>
          </a:xfrm>
          <a:prstGeom prst="rect">
            <a:avLst/>
          </a:prstGeom>
          <a:noFill/>
          <a:ln>
            <a:noFill/>
          </a:ln>
        </p:spPr>
      </p:pic>
      <p:sp>
        <p:nvSpPr>
          <p:cNvPr id="220" name="Google Shape;220;p29"/>
          <p:cNvSpPr txBox="1"/>
          <p:nvPr/>
        </p:nvSpPr>
        <p:spPr>
          <a:xfrm>
            <a:off x="216788" y="5443975"/>
            <a:ext cx="3024000" cy="13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latin typeface="Century Gothic"/>
                <a:ea typeface="Century Gothic"/>
                <a:cs typeface="Century Gothic"/>
                <a:sym typeface="Century Gothic"/>
              </a:rPr>
              <a:t>Based on October Count of the </a:t>
            </a:r>
            <a:r>
              <a:rPr i="1" lang="en-US" sz="1100">
                <a:latin typeface="Century Gothic"/>
                <a:ea typeface="Century Gothic"/>
                <a:cs typeface="Century Gothic"/>
                <a:sym typeface="Century Gothic"/>
              </a:rPr>
              <a:t>previous</a:t>
            </a:r>
            <a:r>
              <a:rPr i="1" lang="en-US" sz="1100">
                <a:latin typeface="Century Gothic"/>
                <a:ea typeface="Century Gothic"/>
                <a:cs typeface="Century Gothic"/>
                <a:sym typeface="Century Gothic"/>
              </a:rPr>
              <a:t> year. MISCHOOLDATA.ORG</a:t>
            </a:r>
            <a:endParaRPr i="1" sz="1100">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ph type="title"/>
          </p:nvPr>
        </p:nvSpPr>
        <p:spPr>
          <a:xfrm>
            <a:off x="2949600" y="900897"/>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ALLOCATION</a:t>
            </a:r>
            <a:endParaRPr/>
          </a:p>
        </p:txBody>
      </p:sp>
      <p:graphicFrame>
        <p:nvGraphicFramePr>
          <p:cNvPr id="227" name="Google Shape;227;p30"/>
          <p:cNvGraphicFramePr/>
          <p:nvPr/>
        </p:nvGraphicFramePr>
        <p:xfrm>
          <a:off x="271220" y="2949925"/>
          <a:ext cx="3000000" cy="3000000"/>
        </p:xfrm>
        <a:graphic>
          <a:graphicData uri="http://schemas.openxmlformats.org/drawingml/2006/table">
            <a:tbl>
              <a:tblPr>
                <a:noFill/>
                <a:tableStyleId>{704AF220-9CD7-4FF0-A478-9D7302D2021D}</a:tableStyleId>
              </a:tblPr>
              <a:tblGrid>
                <a:gridCol w="1104875"/>
                <a:gridCol w="1104875"/>
                <a:gridCol w="1104875"/>
                <a:gridCol w="1104875"/>
                <a:gridCol w="1104875"/>
                <a:gridCol w="1104875"/>
                <a:gridCol w="1104875"/>
                <a:gridCol w="1104875"/>
                <a:gridCol w="1104875"/>
                <a:gridCol w="1104875"/>
              </a:tblGrid>
              <a:tr h="477125">
                <a:tc>
                  <a:txBody>
                    <a:bodyPr/>
                    <a:lstStyle/>
                    <a:p>
                      <a:pPr indent="0" lvl="0" marL="0" marR="0" rtl="0" algn="l">
                        <a:spcBef>
                          <a:spcPts val="0"/>
                        </a:spcBef>
                        <a:spcAft>
                          <a:spcPts val="0"/>
                        </a:spcAft>
                        <a:buNone/>
                      </a:pPr>
                      <a:r>
                        <a:rPr lang="en-US" sz="1800" u="none" cap="none" strike="noStrike"/>
                        <a:t> </a:t>
                      </a:r>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34817"/>
                    </a:solidFill>
                  </a:tcPr>
                </a:tc>
                <a:tc>
                  <a:txBody>
                    <a:bodyPr/>
                    <a:lstStyle/>
                    <a:p>
                      <a:pPr indent="0" lvl="0" marL="0" marR="0" rtl="0" algn="l">
                        <a:spcBef>
                          <a:spcPts val="0"/>
                        </a:spcBef>
                        <a:spcAft>
                          <a:spcPts val="0"/>
                        </a:spcAft>
                        <a:buNone/>
                      </a:pPr>
                      <a:r>
                        <a:rPr b="1" lang="en-US" sz="1800" u="none" cap="none" strike="noStrike">
                          <a:solidFill>
                            <a:schemeClr val="lt1"/>
                          </a:solidFill>
                          <a:latin typeface="Century Gothic"/>
                          <a:ea typeface="Century Gothic"/>
                          <a:cs typeface="Century Gothic"/>
                          <a:sym typeface="Century Gothic"/>
                        </a:rPr>
                        <a:t>2014</a:t>
                      </a:r>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34817"/>
                    </a:solidFill>
                  </a:tcPr>
                </a:tc>
                <a:tc>
                  <a:txBody>
                    <a:bodyPr/>
                    <a:lstStyle/>
                    <a:p>
                      <a:pPr indent="0" lvl="0" marL="0" marR="0" rtl="0" algn="l">
                        <a:spcBef>
                          <a:spcPts val="0"/>
                        </a:spcBef>
                        <a:spcAft>
                          <a:spcPts val="0"/>
                        </a:spcAft>
                        <a:buNone/>
                      </a:pPr>
                      <a:r>
                        <a:rPr b="1" lang="en-US" sz="1800" u="none" cap="none" strike="noStrike">
                          <a:solidFill>
                            <a:schemeClr val="lt1"/>
                          </a:solidFill>
                          <a:latin typeface="Century Gothic"/>
                          <a:ea typeface="Century Gothic"/>
                          <a:cs typeface="Century Gothic"/>
                          <a:sym typeface="Century Gothic"/>
                        </a:rPr>
                        <a:t>2015</a:t>
                      </a:r>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34817"/>
                    </a:solidFill>
                  </a:tcPr>
                </a:tc>
                <a:tc>
                  <a:txBody>
                    <a:bodyPr/>
                    <a:lstStyle/>
                    <a:p>
                      <a:pPr indent="0" lvl="0" marL="0" marR="0" rtl="0" algn="l">
                        <a:spcBef>
                          <a:spcPts val="0"/>
                        </a:spcBef>
                        <a:spcAft>
                          <a:spcPts val="0"/>
                        </a:spcAft>
                        <a:buNone/>
                      </a:pPr>
                      <a:r>
                        <a:rPr b="1" lang="en-US" sz="1800" u="none" cap="none" strike="noStrike">
                          <a:solidFill>
                            <a:schemeClr val="lt1"/>
                          </a:solidFill>
                          <a:latin typeface="Century Gothic"/>
                          <a:ea typeface="Century Gothic"/>
                          <a:cs typeface="Century Gothic"/>
                          <a:sym typeface="Century Gothic"/>
                        </a:rPr>
                        <a:t>2016</a:t>
                      </a:r>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34817"/>
                    </a:solidFill>
                  </a:tcPr>
                </a:tc>
                <a:tc>
                  <a:txBody>
                    <a:bodyPr/>
                    <a:lstStyle/>
                    <a:p>
                      <a:pPr indent="0" lvl="0" marL="0" marR="0" rtl="0" algn="l">
                        <a:spcBef>
                          <a:spcPts val="0"/>
                        </a:spcBef>
                        <a:spcAft>
                          <a:spcPts val="0"/>
                        </a:spcAft>
                        <a:buNone/>
                      </a:pPr>
                      <a:r>
                        <a:rPr b="1" lang="en-US" sz="1800" u="none" cap="none" strike="noStrike">
                          <a:solidFill>
                            <a:schemeClr val="lt1"/>
                          </a:solidFill>
                        </a:rPr>
                        <a:t>2017</a:t>
                      </a:r>
                      <a:endParaRPr b="1" sz="1800" u="none" cap="none" strike="noStrike">
                        <a:solidFill>
                          <a:schemeClr val="lt1"/>
                        </a:solidFill>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34817"/>
                    </a:solidFill>
                  </a:tcPr>
                </a:tc>
                <a:tc>
                  <a:txBody>
                    <a:bodyPr/>
                    <a:lstStyle/>
                    <a:p>
                      <a:pPr indent="0" lvl="0" marL="0" marR="0" rtl="0" algn="l">
                        <a:spcBef>
                          <a:spcPts val="0"/>
                        </a:spcBef>
                        <a:spcAft>
                          <a:spcPts val="0"/>
                        </a:spcAft>
                        <a:buNone/>
                      </a:pPr>
                      <a:r>
                        <a:rPr b="1" lang="en-US" sz="1800" u="none" cap="none" strike="noStrike">
                          <a:solidFill>
                            <a:schemeClr val="lt1"/>
                          </a:solidFill>
                        </a:rPr>
                        <a:t>2018</a:t>
                      </a:r>
                      <a:endParaRPr b="1" sz="1800" u="none" cap="none" strike="noStrike">
                        <a:solidFill>
                          <a:schemeClr val="lt1"/>
                        </a:solidFill>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34817"/>
                    </a:solidFill>
                  </a:tcPr>
                </a:tc>
                <a:tc>
                  <a:txBody>
                    <a:bodyPr/>
                    <a:lstStyle/>
                    <a:p>
                      <a:pPr indent="0" lvl="0" marL="0" marR="0" rtl="0" algn="l">
                        <a:spcBef>
                          <a:spcPts val="0"/>
                        </a:spcBef>
                        <a:spcAft>
                          <a:spcPts val="0"/>
                        </a:spcAft>
                        <a:buNone/>
                      </a:pPr>
                      <a:r>
                        <a:rPr b="1" lang="en-US" sz="1800" u="none" cap="none" strike="noStrike">
                          <a:solidFill>
                            <a:schemeClr val="lt1"/>
                          </a:solidFill>
                        </a:rPr>
                        <a:t>2019</a:t>
                      </a:r>
                      <a:endParaRPr b="1" sz="1800" u="none" cap="none" strike="noStrike">
                        <a:solidFill>
                          <a:schemeClr val="lt1"/>
                        </a:solidFill>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34817"/>
                    </a:solidFill>
                  </a:tcPr>
                </a:tc>
                <a:tc>
                  <a:txBody>
                    <a:bodyPr/>
                    <a:lstStyle/>
                    <a:p>
                      <a:pPr indent="0" lvl="0" marL="0" marR="0" rtl="0" algn="l">
                        <a:spcBef>
                          <a:spcPts val="0"/>
                        </a:spcBef>
                        <a:spcAft>
                          <a:spcPts val="0"/>
                        </a:spcAft>
                        <a:buNone/>
                      </a:pPr>
                      <a:r>
                        <a:rPr b="1" lang="en-US" sz="1800">
                          <a:solidFill>
                            <a:schemeClr val="lt1"/>
                          </a:solidFill>
                        </a:rPr>
                        <a:t>2020</a:t>
                      </a:r>
                      <a:endParaRPr b="1" sz="1800" u="none" cap="none" strike="noStrike">
                        <a:solidFill>
                          <a:schemeClr val="lt1"/>
                        </a:solidFill>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34817"/>
                    </a:solidFill>
                  </a:tcPr>
                </a:tc>
                <a:tc>
                  <a:txBody>
                    <a:bodyPr/>
                    <a:lstStyle/>
                    <a:p>
                      <a:pPr indent="0" lvl="0" marL="0" marR="0" rtl="0" algn="l">
                        <a:spcBef>
                          <a:spcPts val="0"/>
                        </a:spcBef>
                        <a:spcAft>
                          <a:spcPts val="0"/>
                        </a:spcAft>
                        <a:buNone/>
                      </a:pPr>
                      <a:r>
                        <a:rPr b="1" lang="en-US" sz="1800">
                          <a:solidFill>
                            <a:schemeClr val="lt1"/>
                          </a:solidFill>
                        </a:rPr>
                        <a:t>2021</a:t>
                      </a:r>
                      <a:endParaRPr b="1" sz="1800">
                        <a:solidFill>
                          <a:schemeClr val="lt1"/>
                        </a:solidFill>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34817"/>
                    </a:solidFill>
                  </a:tcPr>
                </a:tc>
                <a:tc>
                  <a:txBody>
                    <a:bodyPr/>
                    <a:lstStyle/>
                    <a:p>
                      <a:pPr indent="0" lvl="0" marL="0" marR="0" rtl="0" algn="l">
                        <a:spcBef>
                          <a:spcPts val="0"/>
                        </a:spcBef>
                        <a:spcAft>
                          <a:spcPts val="0"/>
                        </a:spcAft>
                        <a:buNone/>
                      </a:pPr>
                      <a:r>
                        <a:rPr b="1" lang="en-US" sz="1800">
                          <a:solidFill>
                            <a:schemeClr val="lt1"/>
                          </a:solidFill>
                        </a:rPr>
                        <a:t>2022</a:t>
                      </a:r>
                      <a:endParaRPr b="1" sz="1800">
                        <a:solidFill>
                          <a:schemeClr val="lt1"/>
                        </a:solidFill>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34817"/>
                    </a:solidFill>
                  </a:tcPr>
                </a:tc>
              </a:tr>
              <a:tr h="883675">
                <a:tc>
                  <a:txBody>
                    <a:bodyPr/>
                    <a:lstStyle/>
                    <a:p>
                      <a:pPr indent="0" lvl="0" marL="0" marR="0" rtl="0" algn="ctr">
                        <a:spcBef>
                          <a:spcPts val="0"/>
                        </a:spcBef>
                        <a:spcAft>
                          <a:spcPts val="0"/>
                        </a:spcAft>
                        <a:buNone/>
                      </a:pPr>
                      <a:r>
                        <a:rPr lang="en-US" sz="1800" u="none" cap="none" strike="noStrike">
                          <a:solidFill>
                            <a:schemeClr val="dk1"/>
                          </a:solidFill>
                          <a:latin typeface="Century Gothic"/>
                          <a:ea typeface="Century Gothic"/>
                          <a:cs typeface="Century Gothic"/>
                          <a:sym typeface="Century Gothic"/>
                        </a:rPr>
                        <a:t>Award</a:t>
                      </a:r>
                      <a:endParaRPr/>
                    </a:p>
                    <a:p>
                      <a:pPr indent="0" lvl="0" marL="0" marR="0" rtl="0" algn="ctr">
                        <a:spcBef>
                          <a:spcPts val="0"/>
                        </a:spcBef>
                        <a:spcAft>
                          <a:spcPts val="0"/>
                        </a:spcAft>
                        <a:buNone/>
                      </a:pPr>
                      <a:r>
                        <a:rPr lang="en-US" sz="1800" u="none" cap="none" strike="noStrike">
                          <a:solidFill>
                            <a:schemeClr val="dk1"/>
                          </a:solidFill>
                          <a:latin typeface="Century Gothic"/>
                          <a:ea typeface="Century Gothic"/>
                          <a:cs typeface="Century Gothic"/>
                          <a:sym typeface="Century Gothic"/>
                        </a:rPr>
                        <a:t>Amounts</a:t>
                      </a:r>
                      <a:endParaRPr sz="1800" u="none" cap="none" strike="noStrike">
                        <a:solidFill>
                          <a:schemeClr val="dk1"/>
                        </a:solidFill>
                        <a:latin typeface="Century Gothic"/>
                        <a:ea typeface="Century Gothic"/>
                        <a:cs typeface="Century Gothic"/>
                        <a:sym typeface="Century Gothic"/>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u="none" cap="none" strike="noStrike">
                          <a:solidFill>
                            <a:schemeClr val="dk1"/>
                          </a:solidFill>
                          <a:latin typeface="Century Gothic"/>
                          <a:ea typeface="Century Gothic"/>
                          <a:cs typeface="Century Gothic"/>
                          <a:sym typeface="Century Gothic"/>
                        </a:rPr>
                        <a:t>$179,462 </a:t>
                      </a:r>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u="none" cap="none" strike="noStrike">
                          <a:solidFill>
                            <a:schemeClr val="dk1"/>
                          </a:solidFill>
                          <a:latin typeface="Century Gothic"/>
                          <a:ea typeface="Century Gothic"/>
                          <a:cs typeface="Century Gothic"/>
                          <a:sym typeface="Century Gothic"/>
                        </a:rPr>
                        <a:t>$179,462 </a:t>
                      </a:r>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u="none" cap="none" strike="noStrike">
                          <a:solidFill>
                            <a:schemeClr val="dk1"/>
                          </a:solidFill>
                          <a:latin typeface="Century Gothic"/>
                          <a:ea typeface="Century Gothic"/>
                          <a:cs typeface="Century Gothic"/>
                          <a:sym typeface="Century Gothic"/>
                        </a:rPr>
                        <a:t>$176,634</a:t>
                      </a:r>
                      <a:endParaRPr sz="1800" u="none" cap="none" strike="noStrike">
                        <a:solidFill>
                          <a:schemeClr val="dk1"/>
                        </a:solidFill>
                        <a:latin typeface="Century Gothic"/>
                        <a:ea typeface="Century Gothic"/>
                        <a:cs typeface="Century Gothic"/>
                        <a:sym typeface="Century Gothic"/>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u="none" cap="none" strike="noStrike"/>
                        <a:t>$171,368</a:t>
                      </a:r>
                      <a:endParaRPr sz="1800" u="none" cap="none" strike="noStrike"/>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u="none" cap="none" strike="noStrike"/>
                        <a:t>173,399</a:t>
                      </a:r>
                      <a:endParaRPr sz="1800" u="none" cap="none" strike="noStrike"/>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u="none" cap="none" strike="noStrike"/>
                        <a:t>$182, 306</a:t>
                      </a:r>
                      <a:endParaRPr sz="1800" u="none" cap="none" strike="noStrike"/>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a:t>$162,817</a:t>
                      </a:r>
                      <a:endParaRPr sz="1800" u="none" cap="none" strike="noStrike"/>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a:t>$162,400</a:t>
                      </a:r>
                      <a:endParaRPr sz="1800"/>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a:t>$162,400</a:t>
                      </a:r>
                      <a:endParaRPr sz="1800"/>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BEEE9"/>
                    </a:solidFill>
                  </a:tcPr>
                </a:tc>
              </a:tr>
              <a:tr h="1213000">
                <a:tc>
                  <a:txBody>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Student</a:t>
                      </a:r>
                      <a:endParaRPr sz="18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Numbers </a:t>
                      </a:r>
                      <a:endParaRPr sz="18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with 506 Cards</a:t>
                      </a:r>
                      <a:endParaRPr sz="1800">
                        <a:solidFill>
                          <a:schemeClr val="dk1"/>
                        </a:solidFill>
                        <a:latin typeface="Century Gothic"/>
                        <a:ea typeface="Century Gothic"/>
                        <a:cs typeface="Century Gothic"/>
                        <a:sym typeface="Century Gothic"/>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768</a:t>
                      </a:r>
                      <a:endParaRPr sz="1800" u="none" cap="none" strike="noStrike">
                        <a:solidFill>
                          <a:schemeClr val="dk1"/>
                        </a:solidFill>
                        <a:latin typeface="Century Gothic"/>
                        <a:ea typeface="Century Gothic"/>
                        <a:cs typeface="Century Gothic"/>
                        <a:sym typeface="Century Gothic"/>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772</a:t>
                      </a:r>
                      <a:endParaRPr sz="1800" u="none" cap="none" strike="noStrike">
                        <a:solidFill>
                          <a:schemeClr val="dk1"/>
                        </a:solidFill>
                        <a:latin typeface="Century Gothic"/>
                        <a:ea typeface="Century Gothic"/>
                        <a:cs typeface="Century Gothic"/>
                        <a:sym typeface="Century Gothic"/>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767</a:t>
                      </a:r>
                      <a:endParaRPr sz="1800" u="none" cap="none" strike="noStrike">
                        <a:solidFill>
                          <a:schemeClr val="dk1"/>
                        </a:solidFill>
                        <a:latin typeface="Century Gothic"/>
                        <a:ea typeface="Century Gothic"/>
                        <a:cs typeface="Century Gothic"/>
                        <a:sym typeface="Century Gothic"/>
                      </a:endParaRPr>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a:t>752</a:t>
                      </a:r>
                      <a:endParaRPr sz="1800" u="none" cap="none" strike="noStrike"/>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a:t>774</a:t>
                      </a:r>
                      <a:endParaRPr sz="1800" u="none" cap="none" strike="noStrike"/>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a:t>729</a:t>
                      </a:r>
                      <a:endParaRPr sz="1800" u="none" cap="none" strike="noStrike"/>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a:t>669</a:t>
                      </a:r>
                      <a:endParaRPr sz="1800"/>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a:t>666</a:t>
                      </a:r>
                      <a:endParaRPr sz="1800"/>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BEEE9"/>
                    </a:solidFill>
                  </a:tcPr>
                </a:tc>
                <a:tc>
                  <a:txBody>
                    <a:bodyPr/>
                    <a:lstStyle/>
                    <a:p>
                      <a:pPr indent="0" lvl="0" marL="0" marR="0" rtl="0" algn="ctr">
                        <a:spcBef>
                          <a:spcPts val="0"/>
                        </a:spcBef>
                        <a:spcAft>
                          <a:spcPts val="0"/>
                        </a:spcAft>
                        <a:buNone/>
                      </a:pPr>
                      <a:r>
                        <a:rPr lang="en-US" sz="1800"/>
                        <a:t>*649</a:t>
                      </a:r>
                      <a:endParaRPr sz="1800"/>
                    </a:p>
                  </a:txBody>
                  <a:tcPr marT="23825" marB="23825" marR="47625" marL="476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BEEE9"/>
                    </a:solidFill>
                  </a:tcPr>
                </a:tc>
              </a:tr>
            </a:tbl>
          </a:graphicData>
        </a:graphic>
      </p:graphicFrame>
      <p:sp>
        <p:nvSpPr>
          <p:cNvPr id="228" name="Google Shape;228;p30"/>
          <p:cNvSpPr/>
          <p:nvPr/>
        </p:nvSpPr>
        <p:spPr>
          <a:xfrm>
            <a:off x="2830363" y="2193900"/>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US"/>
              <a:t>Graduation Rate</a:t>
            </a:r>
            <a:endParaRPr/>
          </a:p>
        </p:txBody>
      </p:sp>
      <p:pic>
        <p:nvPicPr>
          <p:cNvPr id="235" name="Google Shape;235;p31" title="Points scored"/>
          <p:cNvPicPr preferRelativeResize="0"/>
          <p:nvPr/>
        </p:nvPicPr>
        <p:blipFill>
          <a:blip r:embed="rId3">
            <a:alphaModFix/>
          </a:blip>
          <a:stretch>
            <a:fillRect/>
          </a:stretch>
        </p:blipFill>
        <p:spPr>
          <a:xfrm>
            <a:off x="152400" y="2209773"/>
            <a:ext cx="7270878" cy="4495826"/>
          </a:xfrm>
          <a:prstGeom prst="rect">
            <a:avLst/>
          </a:prstGeom>
          <a:noFill/>
          <a:ln>
            <a:noFill/>
          </a:ln>
        </p:spPr>
      </p:pic>
      <p:sp>
        <p:nvSpPr>
          <p:cNvPr id="236" name="Google Shape;236;p31"/>
          <p:cNvSpPr txBox="1"/>
          <p:nvPr/>
        </p:nvSpPr>
        <p:spPr>
          <a:xfrm>
            <a:off x="8865225" y="3538375"/>
            <a:ext cx="133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graphicFrame>
        <p:nvGraphicFramePr>
          <p:cNvPr id="237" name="Google Shape;237;p31"/>
          <p:cNvGraphicFramePr/>
          <p:nvPr/>
        </p:nvGraphicFramePr>
        <p:xfrm>
          <a:off x="8646775" y="3415810"/>
          <a:ext cx="3000000" cy="3000000"/>
        </p:xfrm>
        <a:graphic>
          <a:graphicData uri="http://schemas.openxmlformats.org/drawingml/2006/table">
            <a:tbl>
              <a:tblPr>
                <a:noFill/>
                <a:tableStyleId>{B5A79BA9-C5D8-453B-85A3-C3FC63A2A069}</a:tableStyleId>
              </a:tblPr>
              <a:tblGrid>
                <a:gridCol w="864250"/>
                <a:gridCol w="864250"/>
                <a:gridCol w="864250"/>
              </a:tblGrid>
              <a:tr h="618500">
                <a:tc>
                  <a:txBody>
                    <a:bodyPr/>
                    <a:lstStyle/>
                    <a:p>
                      <a:pPr indent="0" lvl="0" marL="0" rtl="0" algn="ctr">
                        <a:spcBef>
                          <a:spcPts val="0"/>
                        </a:spcBef>
                        <a:spcAft>
                          <a:spcPts val="0"/>
                        </a:spcAft>
                        <a:buNone/>
                      </a:pPr>
                      <a:r>
                        <a:rPr b="1" lang="en-US"/>
                        <a:t>Year</a:t>
                      </a:r>
                      <a:endParaRPr b="1"/>
                    </a:p>
                  </a:txBody>
                  <a:tcPr marT="91425" marB="91425" marR="91425" marL="91425"/>
                </a:tc>
                <a:tc>
                  <a:txBody>
                    <a:bodyPr/>
                    <a:lstStyle/>
                    <a:p>
                      <a:pPr indent="0" lvl="0" marL="0" rtl="0" algn="ctr">
                        <a:spcBef>
                          <a:spcPts val="0"/>
                        </a:spcBef>
                        <a:spcAft>
                          <a:spcPts val="0"/>
                        </a:spcAft>
                        <a:buNone/>
                      </a:pPr>
                      <a:r>
                        <a:rPr b="1" lang="en-US"/>
                        <a:t>State</a:t>
                      </a:r>
                      <a:endParaRPr b="1"/>
                    </a:p>
                  </a:txBody>
                  <a:tcPr marT="91425" marB="91425" marR="91425" marL="91425"/>
                </a:tc>
                <a:tc>
                  <a:txBody>
                    <a:bodyPr/>
                    <a:lstStyle/>
                    <a:p>
                      <a:pPr indent="0" lvl="0" marL="0" rtl="0" algn="ctr">
                        <a:spcBef>
                          <a:spcPts val="0"/>
                        </a:spcBef>
                        <a:spcAft>
                          <a:spcPts val="0"/>
                        </a:spcAft>
                        <a:buNone/>
                      </a:pPr>
                      <a:r>
                        <a:rPr b="1" lang="en-US"/>
                        <a:t>District</a:t>
                      </a:r>
                      <a:endParaRPr b="1"/>
                    </a:p>
                  </a:txBody>
                  <a:tcPr marT="91425" marB="91425" marR="91425" marL="91425"/>
                </a:tc>
              </a:tr>
              <a:tr h="402025">
                <a:tc>
                  <a:txBody>
                    <a:bodyPr/>
                    <a:lstStyle/>
                    <a:p>
                      <a:pPr indent="0" lvl="0" marL="0" rtl="0" algn="ctr">
                        <a:spcBef>
                          <a:spcPts val="0"/>
                        </a:spcBef>
                        <a:spcAft>
                          <a:spcPts val="0"/>
                        </a:spcAft>
                        <a:buNone/>
                      </a:pPr>
                      <a:r>
                        <a:rPr lang="en-US"/>
                        <a:t>2017</a:t>
                      </a:r>
                      <a:endParaRPr/>
                    </a:p>
                  </a:txBody>
                  <a:tcPr marT="91425" marB="91425" marR="91425" marL="91425"/>
                </a:tc>
                <a:tc>
                  <a:txBody>
                    <a:bodyPr/>
                    <a:lstStyle/>
                    <a:p>
                      <a:pPr indent="0" lvl="0" marL="0" rtl="0" algn="ctr">
                        <a:spcBef>
                          <a:spcPts val="0"/>
                        </a:spcBef>
                        <a:spcAft>
                          <a:spcPts val="0"/>
                        </a:spcAft>
                        <a:buNone/>
                      </a:pPr>
                      <a:r>
                        <a:rPr lang="en-US"/>
                        <a:t>80.18</a:t>
                      </a:r>
                      <a:endParaRPr/>
                    </a:p>
                  </a:txBody>
                  <a:tcPr marT="91425" marB="91425" marR="91425" marL="91425"/>
                </a:tc>
                <a:tc>
                  <a:txBody>
                    <a:bodyPr/>
                    <a:lstStyle/>
                    <a:p>
                      <a:pPr indent="0" lvl="0" marL="0" rtl="0" algn="ctr">
                        <a:spcBef>
                          <a:spcPts val="0"/>
                        </a:spcBef>
                        <a:spcAft>
                          <a:spcPts val="0"/>
                        </a:spcAft>
                        <a:buNone/>
                      </a:pPr>
                      <a:r>
                        <a:rPr lang="en-US"/>
                        <a:t>86.50</a:t>
                      </a:r>
                      <a:endParaRPr/>
                    </a:p>
                  </a:txBody>
                  <a:tcPr marT="91425" marB="91425" marR="91425" marL="91425"/>
                </a:tc>
              </a:tr>
              <a:tr h="402025">
                <a:tc>
                  <a:txBody>
                    <a:bodyPr/>
                    <a:lstStyle/>
                    <a:p>
                      <a:pPr indent="0" lvl="0" marL="0" rtl="0" algn="ctr">
                        <a:spcBef>
                          <a:spcPts val="0"/>
                        </a:spcBef>
                        <a:spcAft>
                          <a:spcPts val="0"/>
                        </a:spcAft>
                        <a:buNone/>
                      </a:pPr>
                      <a:r>
                        <a:rPr lang="en-US"/>
                        <a:t>2018</a:t>
                      </a:r>
                      <a:endParaRPr/>
                    </a:p>
                  </a:txBody>
                  <a:tcPr marT="91425" marB="91425" marR="91425" marL="91425"/>
                </a:tc>
                <a:tc>
                  <a:txBody>
                    <a:bodyPr/>
                    <a:lstStyle/>
                    <a:p>
                      <a:pPr indent="0" lvl="0" marL="0" rtl="0" algn="ctr">
                        <a:spcBef>
                          <a:spcPts val="0"/>
                        </a:spcBef>
                        <a:spcAft>
                          <a:spcPts val="0"/>
                        </a:spcAft>
                        <a:buNone/>
                      </a:pPr>
                      <a:r>
                        <a:rPr lang="en-US"/>
                        <a:t>80.64</a:t>
                      </a:r>
                      <a:endParaRPr/>
                    </a:p>
                  </a:txBody>
                  <a:tcPr marT="91425" marB="91425" marR="91425" marL="91425"/>
                </a:tc>
                <a:tc>
                  <a:txBody>
                    <a:bodyPr/>
                    <a:lstStyle/>
                    <a:p>
                      <a:pPr indent="0" lvl="0" marL="0" rtl="0" algn="ctr">
                        <a:spcBef>
                          <a:spcPts val="0"/>
                        </a:spcBef>
                        <a:spcAft>
                          <a:spcPts val="0"/>
                        </a:spcAft>
                        <a:buNone/>
                      </a:pPr>
                      <a:r>
                        <a:rPr lang="en-US"/>
                        <a:t>84.13</a:t>
                      </a:r>
                      <a:endParaRPr/>
                    </a:p>
                  </a:txBody>
                  <a:tcPr marT="91425" marB="91425" marR="91425" marL="91425"/>
                </a:tc>
              </a:tr>
              <a:tr h="402025">
                <a:tc>
                  <a:txBody>
                    <a:bodyPr/>
                    <a:lstStyle/>
                    <a:p>
                      <a:pPr indent="0" lvl="0" marL="0" rtl="0" algn="ctr">
                        <a:spcBef>
                          <a:spcPts val="0"/>
                        </a:spcBef>
                        <a:spcAft>
                          <a:spcPts val="0"/>
                        </a:spcAft>
                        <a:buNone/>
                      </a:pPr>
                      <a:r>
                        <a:rPr lang="en-US"/>
                        <a:t>2019</a:t>
                      </a:r>
                      <a:endParaRPr/>
                    </a:p>
                  </a:txBody>
                  <a:tcPr marT="91425" marB="91425" marR="91425" marL="91425"/>
                </a:tc>
                <a:tc>
                  <a:txBody>
                    <a:bodyPr/>
                    <a:lstStyle/>
                    <a:p>
                      <a:pPr indent="0" lvl="0" marL="0" rtl="0" algn="ctr">
                        <a:spcBef>
                          <a:spcPts val="0"/>
                        </a:spcBef>
                        <a:spcAft>
                          <a:spcPts val="0"/>
                        </a:spcAft>
                        <a:buNone/>
                      </a:pPr>
                      <a:r>
                        <a:rPr lang="en-US"/>
                        <a:t>81.41</a:t>
                      </a:r>
                      <a:endParaRPr/>
                    </a:p>
                  </a:txBody>
                  <a:tcPr marT="91425" marB="91425" marR="91425" marL="91425"/>
                </a:tc>
                <a:tc>
                  <a:txBody>
                    <a:bodyPr/>
                    <a:lstStyle/>
                    <a:p>
                      <a:pPr indent="0" lvl="0" marL="0" rtl="0" algn="ctr">
                        <a:spcBef>
                          <a:spcPts val="0"/>
                        </a:spcBef>
                        <a:spcAft>
                          <a:spcPts val="0"/>
                        </a:spcAft>
                        <a:buNone/>
                      </a:pPr>
                      <a:r>
                        <a:rPr lang="en-US"/>
                        <a:t>80.28</a:t>
                      </a:r>
                      <a:endParaRPr/>
                    </a:p>
                  </a:txBody>
                  <a:tcPr marT="91425" marB="91425" marR="91425" marL="91425"/>
                </a:tc>
              </a:tr>
              <a:tr h="402025">
                <a:tc>
                  <a:txBody>
                    <a:bodyPr/>
                    <a:lstStyle/>
                    <a:p>
                      <a:pPr indent="0" lvl="0" marL="0" rtl="0" algn="ctr">
                        <a:spcBef>
                          <a:spcPts val="0"/>
                        </a:spcBef>
                        <a:spcAft>
                          <a:spcPts val="0"/>
                        </a:spcAft>
                        <a:buNone/>
                      </a:pPr>
                      <a:r>
                        <a:rPr lang="en-US"/>
                        <a:t>2020</a:t>
                      </a:r>
                      <a:endParaRPr/>
                    </a:p>
                  </a:txBody>
                  <a:tcPr marT="91425" marB="91425" marR="91425" marL="91425"/>
                </a:tc>
                <a:tc>
                  <a:txBody>
                    <a:bodyPr/>
                    <a:lstStyle/>
                    <a:p>
                      <a:pPr indent="0" lvl="0" marL="0" rtl="0" algn="ctr">
                        <a:spcBef>
                          <a:spcPts val="0"/>
                        </a:spcBef>
                        <a:spcAft>
                          <a:spcPts val="0"/>
                        </a:spcAft>
                        <a:buNone/>
                      </a:pPr>
                      <a:r>
                        <a:rPr lang="en-US"/>
                        <a:t>82.07</a:t>
                      </a:r>
                      <a:endParaRPr/>
                    </a:p>
                  </a:txBody>
                  <a:tcPr marT="91425" marB="91425" marR="91425" marL="91425"/>
                </a:tc>
                <a:tc>
                  <a:txBody>
                    <a:bodyPr/>
                    <a:lstStyle/>
                    <a:p>
                      <a:pPr indent="0" lvl="0" marL="0" rtl="0" algn="ctr">
                        <a:spcBef>
                          <a:spcPts val="0"/>
                        </a:spcBef>
                        <a:spcAft>
                          <a:spcPts val="0"/>
                        </a:spcAft>
                        <a:buNone/>
                      </a:pPr>
                      <a:r>
                        <a:rPr lang="en-US"/>
                        <a:t>81.28</a:t>
                      </a:r>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2"/>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US"/>
              <a:t>Dropout Rate</a:t>
            </a:r>
            <a:endParaRPr/>
          </a:p>
        </p:txBody>
      </p:sp>
      <p:sp>
        <p:nvSpPr>
          <p:cNvPr id="244" name="Google Shape;244;p32"/>
          <p:cNvSpPr txBox="1"/>
          <p:nvPr/>
        </p:nvSpPr>
        <p:spPr>
          <a:xfrm>
            <a:off x="1325275" y="2303150"/>
            <a:ext cx="10036200" cy="2555100"/>
          </a:xfrm>
          <a:prstGeom prst="rect">
            <a:avLst/>
          </a:prstGeom>
          <a:noFill/>
          <a:ln>
            <a:noFill/>
          </a:ln>
        </p:spPr>
        <p:txBody>
          <a:bodyPr anchorCtr="0" anchor="t" bIns="91425" lIns="91425" spcFirstLastPara="1" rIns="91425" wrap="square" tIns="91425">
            <a:spAutoFit/>
          </a:bodyPr>
          <a:lstStyle/>
          <a:p>
            <a:pPr indent="-317500" lvl="0" marL="457200" rtl="0" algn="l">
              <a:lnSpc>
                <a:spcPct val="200000"/>
              </a:lnSpc>
              <a:spcBef>
                <a:spcPts val="0"/>
              </a:spcBef>
              <a:spcAft>
                <a:spcPts val="0"/>
              </a:spcAft>
              <a:buSzPts val="1400"/>
              <a:buFont typeface="Century Gothic"/>
              <a:buChar char="●"/>
            </a:pPr>
            <a:r>
              <a:rPr lang="en-US">
                <a:latin typeface="Century Gothic"/>
                <a:ea typeface="Century Gothic"/>
                <a:cs typeface="Century Gothic"/>
                <a:sym typeface="Century Gothic"/>
              </a:rPr>
              <a:t>Dropout rates of Males (15.38 %)</a:t>
            </a:r>
            <a:endParaRPr>
              <a:latin typeface="Century Gothic"/>
              <a:ea typeface="Century Gothic"/>
              <a:cs typeface="Century Gothic"/>
              <a:sym typeface="Century Gothic"/>
            </a:endParaRPr>
          </a:p>
          <a:p>
            <a:pPr indent="-317500" lvl="0" marL="457200" rtl="0" algn="l">
              <a:lnSpc>
                <a:spcPct val="200000"/>
              </a:lnSpc>
              <a:spcBef>
                <a:spcPts val="0"/>
              </a:spcBef>
              <a:spcAft>
                <a:spcPts val="0"/>
              </a:spcAft>
              <a:buSzPts val="1400"/>
              <a:buFont typeface="Century Gothic"/>
              <a:buChar char="●"/>
            </a:pPr>
            <a:r>
              <a:rPr lang="en-US">
                <a:latin typeface="Century Gothic"/>
                <a:ea typeface="Century Gothic"/>
                <a:cs typeface="Century Gothic"/>
                <a:sym typeface="Century Gothic"/>
              </a:rPr>
              <a:t>Dropout rate Native American Males(21.62%)</a:t>
            </a:r>
            <a:endParaRPr>
              <a:latin typeface="Century Gothic"/>
              <a:ea typeface="Century Gothic"/>
              <a:cs typeface="Century Gothic"/>
              <a:sym typeface="Century Gothic"/>
            </a:endParaRPr>
          </a:p>
          <a:p>
            <a:pPr indent="-317500" lvl="0" marL="457200" rtl="0" algn="l">
              <a:lnSpc>
                <a:spcPct val="200000"/>
              </a:lnSpc>
              <a:spcBef>
                <a:spcPts val="0"/>
              </a:spcBef>
              <a:spcAft>
                <a:spcPts val="0"/>
              </a:spcAft>
              <a:buSzPts val="1400"/>
              <a:buFont typeface="Century Gothic"/>
              <a:buChar char="●"/>
            </a:pPr>
            <a:r>
              <a:rPr lang="en-US">
                <a:latin typeface="Century Gothic"/>
                <a:ea typeface="Century Gothic"/>
                <a:cs typeface="Century Gothic"/>
                <a:sym typeface="Century Gothic"/>
              </a:rPr>
              <a:t>Dropout rate of White Males (10.77%)</a:t>
            </a:r>
            <a:endParaRPr>
              <a:latin typeface="Century Gothic"/>
              <a:ea typeface="Century Gothic"/>
              <a:cs typeface="Century Gothic"/>
              <a:sym typeface="Century Gothic"/>
            </a:endParaRPr>
          </a:p>
          <a:p>
            <a:pPr indent="-317500" lvl="0" marL="457200" rtl="0" algn="l">
              <a:lnSpc>
                <a:spcPct val="200000"/>
              </a:lnSpc>
              <a:spcBef>
                <a:spcPts val="0"/>
              </a:spcBef>
              <a:spcAft>
                <a:spcPts val="0"/>
              </a:spcAft>
              <a:buClr>
                <a:schemeClr val="dk1"/>
              </a:buClr>
              <a:buSzPts val="1400"/>
              <a:buFont typeface="Century Gothic"/>
              <a:buChar char="●"/>
            </a:pPr>
            <a:r>
              <a:rPr lang="en-US">
                <a:solidFill>
                  <a:schemeClr val="dk1"/>
                </a:solidFill>
                <a:latin typeface="Century Gothic"/>
                <a:ea typeface="Century Gothic"/>
                <a:cs typeface="Century Gothic"/>
                <a:sym typeface="Century Gothic"/>
              </a:rPr>
              <a:t>Dropout rates of Females (10.84 %)</a:t>
            </a:r>
            <a:endParaRPr>
              <a:solidFill>
                <a:schemeClr val="dk1"/>
              </a:solidFill>
              <a:latin typeface="Century Gothic"/>
              <a:ea typeface="Century Gothic"/>
              <a:cs typeface="Century Gothic"/>
              <a:sym typeface="Century Gothic"/>
            </a:endParaRPr>
          </a:p>
          <a:p>
            <a:pPr indent="-317500" lvl="0" marL="457200" rtl="0" algn="l">
              <a:lnSpc>
                <a:spcPct val="200000"/>
              </a:lnSpc>
              <a:spcBef>
                <a:spcPts val="0"/>
              </a:spcBef>
              <a:spcAft>
                <a:spcPts val="0"/>
              </a:spcAft>
              <a:buClr>
                <a:schemeClr val="dk1"/>
              </a:buClr>
              <a:buSzPts val="1400"/>
              <a:buFont typeface="Century Gothic"/>
              <a:buChar char="●"/>
            </a:pPr>
            <a:r>
              <a:rPr lang="en-US">
                <a:solidFill>
                  <a:schemeClr val="dk1"/>
                </a:solidFill>
                <a:latin typeface="Century Gothic"/>
                <a:ea typeface="Century Gothic"/>
                <a:cs typeface="Century Gothic"/>
                <a:sym typeface="Century Gothic"/>
              </a:rPr>
              <a:t>Dropout rate Native American Females(15.48%)</a:t>
            </a:r>
            <a:endParaRPr>
              <a:solidFill>
                <a:schemeClr val="dk1"/>
              </a:solidFill>
              <a:latin typeface="Century Gothic"/>
              <a:ea typeface="Century Gothic"/>
              <a:cs typeface="Century Gothic"/>
              <a:sym typeface="Century Gothic"/>
            </a:endParaRPr>
          </a:p>
          <a:p>
            <a:pPr indent="-317500" lvl="0" marL="457200" rtl="0" algn="l">
              <a:lnSpc>
                <a:spcPct val="200000"/>
              </a:lnSpc>
              <a:spcBef>
                <a:spcPts val="0"/>
              </a:spcBef>
              <a:spcAft>
                <a:spcPts val="0"/>
              </a:spcAft>
              <a:buClr>
                <a:schemeClr val="dk1"/>
              </a:buClr>
              <a:buSzPts val="1400"/>
              <a:buFont typeface="Century Gothic"/>
              <a:buChar char="●"/>
            </a:pPr>
            <a:r>
              <a:rPr lang="en-US">
                <a:solidFill>
                  <a:schemeClr val="dk1"/>
                </a:solidFill>
                <a:latin typeface="Century Gothic"/>
                <a:ea typeface="Century Gothic"/>
                <a:cs typeface="Century Gothic"/>
                <a:sym typeface="Century Gothic"/>
              </a:rPr>
              <a:t>Dropout rate of White Females (7.14%)</a:t>
            </a:r>
            <a:endParaRPr>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txBox="1"/>
          <p:nvPr>
            <p:ph type="title"/>
          </p:nvPr>
        </p:nvSpPr>
        <p:spPr>
          <a:xfrm>
            <a:off x="3009900" y="28812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PROGRAM COMMITTEE</a:t>
            </a:r>
            <a:br>
              <a:rPr lang="en-US"/>
            </a:br>
            <a:r>
              <a:rPr lang="en-US"/>
              <a:t>PROGRAM STAFF</a:t>
            </a:r>
            <a:endParaRPr/>
          </a:p>
        </p:txBody>
      </p:sp>
      <p:graphicFrame>
        <p:nvGraphicFramePr>
          <p:cNvPr id="250" name="Google Shape;250;p33"/>
          <p:cNvGraphicFramePr/>
          <p:nvPr/>
        </p:nvGraphicFramePr>
        <p:xfrm>
          <a:off x="685800" y="2193925"/>
          <a:ext cx="3000000" cy="3000000"/>
        </p:xfrm>
        <a:graphic>
          <a:graphicData uri="http://schemas.openxmlformats.org/drawingml/2006/table">
            <a:tbl>
              <a:tblPr bandRow="1" firstRow="1">
                <a:noFill/>
                <a:tableStyleId>{6957A181-7DE8-4C65-89DE-7C710E944510}</a:tableStyleId>
              </a:tblPr>
              <a:tblGrid>
                <a:gridCol w="5410200"/>
                <a:gridCol w="5410200"/>
              </a:tblGrid>
              <a:tr h="370850">
                <a:tc>
                  <a:txBody>
                    <a:bodyPr/>
                    <a:lstStyle/>
                    <a:p>
                      <a:pPr indent="0" lvl="0" marL="0" marR="0" rtl="0" algn="l">
                        <a:spcBef>
                          <a:spcPts val="0"/>
                        </a:spcBef>
                        <a:spcAft>
                          <a:spcPts val="0"/>
                        </a:spcAft>
                        <a:buNone/>
                      </a:pPr>
                      <a:r>
                        <a:rPr lang="en-US" sz="1800" u="none" cap="none" strike="noStrike"/>
                        <a:t>Program Committee</a:t>
                      </a:r>
                      <a:endParaRPr sz="1800"/>
                    </a:p>
                  </a:txBody>
                  <a:tcPr marT="45725" marB="45725" marR="91450" marL="91450"/>
                </a:tc>
                <a:tc>
                  <a:txBody>
                    <a:bodyPr/>
                    <a:lstStyle/>
                    <a:p>
                      <a:pPr indent="0" lvl="0" marL="0" marR="0" rtl="0" algn="l">
                        <a:spcBef>
                          <a:spcPts val="0"/>
                        </a:spcBef>
                        <a:spcAft>
                          <a:spcPts val="0"/>
                        </a:spcAft>
                        <a:buNone/>
                      </a:pPr>
                      <a:r>
                        <a:rPr lang="en-US" sz="1800"/>
                        <a:t>Program Staff</a:t>
                      </a:r>
                      <a:endParaRPr sz="1800"/>
                    </a:p>
                  </a:txBody>
                  <a:tcPr marT="45725" marB="45725" marR="91450" marL="91450"/>
                </a:tc>
              </a:tr>
              <a:tr h="370850">
                <a:tc>
                  <a:txBody>
                    <a:bodyPr/>
                    <a:lstStyle/>
                    <a:p>
                      <a:pPr indent="0" lvl="0" marL="0" marR="0" rtl="0" algn="l">
                        <a:lnSpc>
                          <a:spcPct val="150000"/>
                        </a:lnSpc>
                        <a:spcBef>
                          <a:spcPts val="0"/>
                        </a:spcBef>
                        <a:spcAft>
                          <a:spcPts val="0"/>
                        </a:spcAft>
                        <a:buNone/>
                      </a:pPr>
                      <a:r>
                        <a:rPr lang="en-US" sz="1800"/>
                        <a:t>Sandy Sawyer</a:t>
                      </a:r>
                      <a:endParaRPr/>
                    </a:p>
                    <a:p>
                      <a:pPr indent="0" lvl="0" marL="0" marR="0" rtl="0" algn="l">
                        <a:lnSpc>
                          <a:spcPct val="150000"/>
                        </a:lnSpc>
                        <a:spcBef>
                          <a:spcPts val="0"/>
                        </a:spcBef>
                        <a:spcAft>
                          <a:spcPts val="0"/>
                        </a:spcAft>
                        <a:buNone/>
                      </a:pPr>
                      <a:r>
                        <a:rPr lang="en-US" sz="1800"/>
                        <a:t>Tan-A Hoffman</a:t>
                      </a:r>
                      <a:endParaRPr sz="1800"/>
                    </a:p>
                    <a:p>
                      <a:pPr indent="0" lvl="0" marL="0" marR="0" rtl="0" algn="l">
                        <a:lnSpc>
                          <a:spcPct val="150000"/>
                        </a:lnSpc>
                        <a:spcBef>
                          <a:spcPts val="0"/>
                        </a:spcBef>
                        <a:spcAft>
                          <a:spcPts val="0"/>
                        </a:spcAft>
                        <a:buNone/>
                      </a:pPr>
                      <a:r>
                        <a:rPr lang="en-US" sz="1800"/>
                        <a:t>Lindsey Gregg</a:t>
                      </a:r>
                      <a:endParaRPr sz="1800"/>
                    </a:p>
                    <a:p>
                      <a:pPr indent="0" lvl="0" marL="0" marR="0" rtl="0" algn="l">
                        <a:lnSpc>
                          <a:spcPct val="150000"/>
                        </a:lnSpc>
                        <a:spcBef>
                          <a:spcPts val="0"/>
                        </a:spcBef>
                        <a:spcAft>
                          <a:spcPts val="0"/>
                        </a:spcAft>
                        <a:buNone/>
                      </a:pPr>
                      <a:r>
                        <a:rPr lang="en-US" sz="1800"/>
                        <a:t>Brittany Gillett</a:t>
                      </a:r>
                      <a:endParaRPr sz="1800"/>
                    </a:p>
                    <a:p>
                      <a:pPr indent="0" lvl="0" marL="0" marR="0" rtl="0" algn="l">
                        <a:lnSpc>
                          <a:spcPct val="150000"/>
                        </a:lnSpc>
                        <a:spcBef>
                          <a:spcPts val="0"/>
                        </a:spcBef>
                        <a:spcAft>
                          <a:spcPts val="0"/>
                        </a:spcAft>
                        <a:buNone/>
                      </a:pPr>
                      <a:r>
                        <a:rPr lang="en-US" sz="1800"/>
                        <a:t>Vanessa Owaski-Patzwald</a:t>
                      </a:r>
                      <a:endParaRPr sz="1800"/>
                    </a:p>
                    <a:p>
                      <a:pPr indent="0" lvl="0" marL="0" marR="0" rtl="0" algn="l">
                        <a:lnSpc>
                          <a:spcPct val="150000"/>
                        </a:lnSpc>
                        <a:spcBef>
                          <a:spcPts val="0"/>
                        </a:spcBef>
                        <a:spcAft>
                          <a:spcPts val="0"/>
                        </a:spcAft>
                        <a:buNone/>
                      </a:pPr>
                      <a:r>
                        <a:rPr lang="en-US" sz="1800"/>
                        <a:t>Heather Syrette</a:t>
                      </a:r>
                      <a:endParaRPr sz="1800"/>
                    </a:p>
                    <a:p>
                      <a:pPr indent="0" lvl="0" marL="0" marR="0" rtl="0" algn="l">
                        <a:lnSpc>
                          <a:spcPct val="150000"/>
                        </a:lnSpc>
                        <a:spcBef>
                          <a:spcPts val="0"/>
                        </a:spcBef>
                        <a:spcAft>
                          <a:spcPts val="0"/>
                        </a:spcAft>
                        <a:buNone/>
                      </a:pPr>
                      <a:r>
                        <a:t/>
                      </a:r>
                      <a:endParaRPr sz="1800"/>
                    </a:p>
                    <a:p>
                      <a:pPr indent="0" lvl="0" marL="0" marR="0" rtl="0" algn="l">
                        <a:lnSpc>
                          <a:spcPct val="150000"/>
                        </a:lnSpc>
                        <a:spcBef>
                          <a:spcPts val="0"/>
                        </a:spcBef>
                        <a:spcAft>
                          <a:spcPts val="0"/>
                        </a:spcAft>
                        <a:buNone/>
                      </a:pPr>
                      <a:r>
                        <a:t/>
                      </a:r>
                      <a:endParaRPr sz="1800"/>
                    </a:p>
                  </a:txBody>
                  <a:tcPr marT="45725" marB="45725" marR="91450" marL="91450"/>
                </a:tc>
                <a:tc>
                  <a:txBody>
                    <a:bodyPr/>
                    <a:lstStyle/>
                    <a:p>
                      <a:pPr indent="0" lvl="0" marL="0" marR="0" rtl="0" algn="l">
                        <a:lnSpc>
                          <a:spcPct val="150000"/>
                        </a:lnSpc>
                        <a:spcBef>
                          <a:spcPts val="0"/>
                        </a:spcBef>
                        <a:spcAft>
                          <a:spcPts val="0"/>
                        </a:spcAft>
                        <a:buNone/>
                      </a:pPr>
                      <a:r>
                        <a:rPr lang="en-US" sz="1800"/>
                        <a:t>Erika Laitinen-Odbert</a:t>
                      </a:r>
                      <a:endParaRPr sz="1800"/>
                    </a:p>
                    <a:p>
                      <a:pPr indent="0" lvl="0" marL="0" marR="0" rtl="0" algn="l">
                        <a:lnSpc>
                          <a:spcPct val="150000"/>
                        </a:lnSpc>
                        <a:spcBef>
                          <a:spcPts val="0"/>
                        </a:spcBef>
                        <a:spcAft>
                          <a:spcPts val="0"/>
                        </a:spcAft>
                        <a:buNone/>
                      </a:pPr>
                      <a:r>
                        <a:rPr lang="en-US" sz="1800"/>
                        <a:t>Jennifer Blair</a:t>
                      </a:r>
                      <a:endParaRPr sz="1800"/>
                    </a:p>
                    <a:p>
                      <a:pPr indent="0" lvl="0" marL="0" marR="0" rtl="0" algn="l">
                        <a:lnSpc>
                          <a:spcPct val="150000"/>
                        </a:lnSpc>
                        <a:spcBef>
                          <a:spcPts val="0"/>
                        </a:spcBef>
                        <a:spcAft>
                          <a:spcPts val="0"/>
                        </a:spcAft>
                        <a:buNone/>
                      </a:pPr>
                      <a:r>
                        <a:rPr lang="en-US" sz="1800"/>
                        <a:t>Symantha Morley</a:t>
                      </a:r>
                      <a:endParaRPr sz="1800"/>
                    </a:p>
                  </a:txBody>
                  <a:tcPr marT="45725" marB="45725" marR="91450" marL="91450"/>
                </a:tc>
              </a:tr>
            </a:tbl>
          </a:graphicData>
        </a:graphic>
      </p:graphicFrame>
      <p:sp>
        <p:nvSpPr>
          <p:cNvPr id="251" name="Google Shape;251;p33"/>
          <p:cNvSpPr/>
          <p:nvPr/>
        </p:nvSpPr>
        <p:spPr>
          <a:xfrm>
            <a:off x="5971607" y="3244334"/>
            <a:ext cx="2487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4"/>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US"/>
              <a:t>Elementary Program</a:t>
            </a:r>
            <a:endParaRPr/>
          </a:p>
        </p:txBody>
      </p:sp>
      <p:sp>
        <p:nvSpPr>
          <p:cNvPr id="258" name="Google Shape;258;p34"/>
          <p:cNvSpPr txBox="1"/>
          <p:nvPr>
            <p:ph idx="1" type="body"/>
          </p:nvPr>
        </p:nvSpPr>
        <p:spPr>
          <a:xfrm>
            <a:off x="554975" y="1748650"/>
            <a:ext cx="10820400" cy="4877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1800" u="sng"/>
              <a:t>Academic Support</a:t>
            </a:r>
            <a:endParaRPr b="1" sz="1800" u="sng"/>
          </a:p>
          <a:p>
            <a:pPr indent="-342900" lvl="0" marL="457200" rtl="0" algn="l">
              <a:spcBef>
                <a:spcPts val="1000"/>
              </a:spcBef>
              <a:spcAft>
                <a:spcPts val="0"/>
              </a:spcAft>
              <a:buSzPts val="1800"/>
              <a:buChar char="•"/>
            </a:pPr>
            <a:r>
              <a:rPr lang="en-US" sz="1800"/>
              <a:t>Provide 1:1 and small group support in all academic areas</a:t>
            </a:r>
            <a:endParaRPr sz="1800"/>
          </a:p>
          <a:p>
            <a:pPr indent="-342900" lvl="0" marL="457200" rtl="0" algn="l">
              <a:spcBef>
                <a:spcPts val="0"/>
              </a:spcBef>
              <a:spcAft>
                <a:spcPts val="0"/>
              </a:spcAft>
              <a:buSzPts val="1800"/>
              <a:buChar char="•"/>
            </a:pPr>
            <a:r>
              <a:rPr lang="en-US" sz="1800"/>
              <a:t>Proctor make up </a:t>
            </a:r>
            <a:r>
              <a:rPr lang="en-US" sz="1800"/>
              <a:t>standardized</a:t>
            </a:r>
            <a:r>
              <a:rPr lang="en-US" sz="1800"/>
              <a:t> testing </a:t>
            </a:r>
            <a:endParaRPr sz="1800"/>
          </a:p>
          <a:p>
            <a:pPr indent="-342900" lvl="0" marL="457200" rtl="0" algn="l">
              <a:spcBef>
                <a:spcPts val="0"/>
              </a:spcBef>
              <a:spcAft>
                <a:spcPts val="0"/>
              </a:spcAft>
              <a:buSzPts val="1800"/>
              <a:buChar char="•"/>
            </a:pPr>
            <a:r>
              <a:rPr lang="en-US" sz="1800"/>
              <a:t>Provide and support students with completing daily work and organization skills</a:t>
            </a:r>
            <a:endParaRPr sz="1800"/>
          </a:p>
          <a:p>
            <a:pPr indent="0" lvl="0" marL="0" rtl="0" algn="l">
              <a:spcBef>
                <a:spcPts val="1000"/>
              </a:spcBef>
              <a:spcAft>
                <a:spcPts val="0"/>
              </a:spcAft>
              <a:buNone/>
            </a:pPr>
            <a:r>
              <a:rPr b="1" lang="en-US" sz="1800" u="sng"/>
              <a:t>Other Support</a:t>
            </a:r>
            <a:endParaRPr b="1" sz="1800" u="sng"/>
          </a:p>
          <a:p>
            <a:pPr indent="-342900" lvl="0" marL="457200" rtl="0" algn="l">
              <a:spcBef>
                <a:spcPts val="1000"/>
              </a:spcBef>
              <a:spcAft>
                <a:spcPts val="0"/>
              </a:spcAft>
              <a:buSzPts val="1800"/>
              <a:buChar char="•"/>
            </a:pPr>
            <a:r>
              <a:rPr lang="en-US" sz="1800"/>
              <a:t>Develop a behavior plan with students and </a:t>
            </a:r>
            <a:r>
              <a:rPr lang="en-US" sz="1800"/>
              <a:t>reinforcing</a:t>
            </a:r>
            <a:r>
              <a:rPr lang="en-US" sz="1800"/>
              <a:t>  good behavior</a:t>
            </a:r>
            <a:endParaRPr sz="1800"/>
          </a:p>
          <a:p>
            <a:pPr indent="-342900" lvl="0" marL="457200" rtl="0" algn="l">
              <a:spcBef>
                <a:spcPts val="0"/>
              </a:spcBef>
              <a:spcAft>
                <a:spcPts val="0"/>
              </a:spcAft>
              <a:buSzPts val="1800"/>
              <a:buChar char="•"/>
            </a:pPr>
            <a:r>
              <a:rPr lang="en-US" sz="1800"/>
              <a:t>A</a:t>
            </a:r>
            <a:r>
              <a:rPr lang="en-US" sz="1800"/>
              <a:t>ssist</a:t>
            </a:r>
            <a:r>
              <a:rPr lang="en-US" sz="1800"/>
              <a:t> with transportation for attendance and appointments</a:t>
            </a:r>
            <a:endParaRPr sz="1800"/>
          </a:p>
          <a:p>
            <a:pPr indent="-342900" lvl="0" marL="457200" rtl="0" algn="l">
              <a:spcBef>
                <a:spcPts val="0"/>
              </a:spcBef>
              <a:spcAft>
                <a:spcPts val="0"/>
              </a:spcAft>
              <a:buSzPts val="1800"/>
              <a:buChar char="•"/>
            </a:pPr>
            <a:r>
              <a:rPr lang="en-US" sz="1800"/>
              <a:t>Social /</a:t>
            </a:r>
            <a:r>
              <a:rPr lang="en-US" sz="1800"/>
              <a:t>Emotional</a:t>
            </a:r>
            <a:r>
              <a:rPr lang="en-US" sz="1800"/>
              <a:t> support both individual and group</a:t>
            </a:r>
            <a:endParaRPr sz="1800"/>
          </a:p>
          <a:p>
            <a:pPr indent="-342900" lvl="0" marL="457200" rtl="0" algn="l">
              <a:spcBef>
                <a:spcPts val="0"/>
              </a:spcBef>
              <a:spcAft>
                <a:spcPts val="0"/>
              </a:spcAft>
              <a:buSzPts val="1800"/>
              <a:buChar char="•"/>
            </a:pPr>
            <a:r>
              <a:rPr lang="en-US" sz="1800"/>
              <a:t>In classroom instruction for Emotional Zone regulations</a:t>
            </a:r>
            <a:endParaRPr sz="1800"/>
          </a:p>
          <a:p>
            <a:pPr indent="-342900" lvl="0" marL="457200" rtl="0" algn="l">
              <a:spcBef>
                <a:spcPts val="0"/>
              </a:spcBef>
              <a:spcAft>
                <a:spcPts val="0"/>
              </a:spcAft>
              <a:buSzPts val="1800"/>
              <a:buChar char="•"/>
            </a:pPr>
            <a:r>
              <a:rPr lang="en-US" sz="1800"/>
              <a:t>Support and educate diabetic students</a:t>
            </a:r>
            <a:endParaRPr sz="1800"/>
          </a:p>
          <a:p>
            <a:pPr indent="-342900" lvl="0" marL="457200" rtl="0" algn="l">
              <a:lnSpc>
                <a:spcPct val="115000"/>
              </a:lnSpc>
              <a:spcBef>
                <a:spcPts val="0"/>
              </a:spcBef>
              <a:spcAft>
                <a:spcPts val="0"/>
              </a:spcAft>
              <a:buSzPts val="1800"/>
              <a:buChar char="•"/>
            </a:pPr>
            <a:r>
              <a:rPr lang="en-US" sz="1800"/>
              <a:t>Address food, clothing, and hygiene insecurities for students and families</a:t>
            </a:r>
            <a:endParaRPr sz="1800"/>
          </a:p>
          <a:p>
            <a:pPr indent="0" lvl="0" marL="0" rtl="0" algn="l">
              <a:spcBef>
                <a:spcPts val="1000"/>
              </a:spcBef>
              <a:spcAft>
                <a:spcPts val="0"/>
              </a:spcAft>
              <a:buNone/>
            </a:pPr>
            <a:r>
              <a:rPr b="1" lang="en-US" sz="1800" u="sng"/>
              <a:t>Cultural</a:t>
            </a:r>
            <a:r>
              <a:rPr b="1" lang="en-US" sz="1800" u="sng"/>
              <a:t> Support</a:t>
            </a:r>
            <a:endParaRPr b="1" sz="1800" u="sng"/>
          </a:p>
          <a:p>
            <a:pPr indent="-342900" lvl="0" marL="457200" rtl="0" algn="l">
              <a:spcBef>
                <a:spcPts val="1000"/>
              </a:spcBef>
              <a:spcAft>
                <a:spcPts val="0"/>
              </a:spcAft>
              <a:buSzPts val="1800"/>
              <a:buChar char="•"/>
            </a:pPr>
            <a:r>
              <a:rPr lang="en-US" sz="1800"/>
              <a:t>Literacy push in lesson in the classrooms: 1 per marking period for each classroom</a:t>
            </a:r>
            <a:endParaRPr sz="1800"/>
          </a:p>
          <a:p>
            <a:pPr indent="-342900" lvl="0" marL="457200" rtl="0" algn="l">
              <a:spcBef>
                <a:spcPts val="0"/>
              </a:spcBef>
              <a:spcAft>
                <a:spcPts val="0"/>
              </a:spcAft>
              <a:buSzPts val="1800"/>
              <a:buChar char="•"/>
            </a:pPr>
            <a:r>
              <a:rPr lang="en-US" sz="1800"/>
              <a:t>Michigan Elders program for fourth grade students</a:t>
            </a:r>
            <a:endParaRPr sz="1800"/>
          </a:p>
          <a:p>
            <a:pPr indent="-342900" lvl="0" marL="457200" rtl="0" algn="l">
              <a:spcBef>
                <a:spcPts val="0"/>
              </a:spcBef>
              <a:spcAft>
                <a:spcPts val="0"/>
              </a:spcAft>
              <a:buSzPts val="1800"/>
              <a:buChar char="•"/>
            </a:pPr>
            <a:r>
              <a:rPr lang="en-US" sz="1800"/>
              <a:t>Bulletin</a:t>
            </a:r>
            <a:r>
              <a:rPr lang="en-US" sz="1800"/>
              <a:t> Boards with the 7 Grandfather Teachings and famous Native Americans</a:t>
            </a:r>
            <a:endParaRPr sz="1800"/>
          </a:p>
          <a:p>
            <a:pPr indent="-342900" lvl="0" marL="457200" rtl="0" algn="l">
              <a:spcBef>
                <a:spcPts val="0"/>
              </a:spcBef>
              <a:spcAft>
                <a:spcPts val="0"/>
              </a:spcAft>
              <a:buSzPts val="1800"/>
              <a:buChar char="•"/>
            </a:pPr>
            <a:r>
              <a:rPr lang="en-US" sz="1800"/>
              <a:t>Partner with the educational department at Sault Tribe to establish a educational pacing guide. </a:t>
            </a:r>
            <a:endParaRPr sz="1800"/>
          </a:p>
          <a:p>
            <a:pPr indent="0" lvl="0" marL="0" rtl="0" algn="l">
              <a:spcBef>
                <a:spcPts val="1000"/>
              </a:spcBef>
              <a:spcAft>
                <a:spcPts val="0"/>
              </a:spcAft>
              <a:buNone/>
            </a:pPr>
            <a: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5"/>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n-US"/>
              <a:t>Elementary Program</a:t>
            </a:r>
            <a:endParaRPr/>
          </a:p>
        </p:txBody>
      </p:sp>
      <p:sp>
        <p:nvSpPr>
          <p:cNvPr id="265" name="Google Shape;265;p35"/>
          <p:cNvSpPr txBox="1"/>
          <p:nvPr>
            <p:ph idx="1" type="body"/>
          </p:nvPr>
        </p:nvSpPr>
        <p:spPr>
          <a:xfrm>
            <a:off x="685800" y="2194560"/>
            <a:ext cx="10820400" cy="4024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Intervention Services</a:t>
            </a:r>
            <a:endParaRPr b="1"/>
          </a:p>
          <a:p>
            <a:pPr indent="0" lvl="0" marL="0" rtl="0" algn="l">
              <a:spcBef>
                <a:spcPts val="1000"/>
              </a:spcBef>
              <a:spcAft>
                <a:spcPts val="0"/>
              </a:spcAft>
              <a:buNone/>
            </a:pPr>
            <a:r>
              <a:rPr b="1" i="1" lang="en-US" sz="1700"/>
              <a:t>Reading Support </a:t>
            </a:r>
            <a:endParaRPr b="1" i="1" sz="1700"/>
          </a:p>
          <a:p>
            <a:pPr indent="0" lvl="0" marL="0" rtl="0" algn="l">
              <a:spcBef>
                <a:spcPts val="1000"/>
              </a:spcBef>
              <a:spcAft>
                <a:spcPts val="0"/>
              </a:spcAft>
              <a:buNone/>
            </a:pPr>
            <a:r>
              <a:rPr lang="en-US" sz="1700"/>
              <a:t>Native American  - 39</a:t>
            </a:r>
            <a:endParaRPr sz="1700"/>
          </a:p>
          <a:p>
            <a:pPr indent="0" lvl="0" marL="0" rtl="0" algn="l">
              <a:spcBef>
                <a:spcPts val="1000"/>
              </a:spcBef>
              <a:spcAft>
                <a:spcPts val="0"/>
              </a:spcAft>
              <a:buNone/>
            </a:pPr>
            <a:r>
              <a:rPr lang="en-US" sz="1700"/>
              <a:t>Non Native  - 75</a:t>
            </a:r>
            <a:endParaRPr sz="900"/>
          </a:p>
          <a:p>
            <a:pPr indent="0" lvl="0" marL="0" rtl="0" algn="l">
              <a:spcBef>
                <a:spcPts val="1000"/>
              </a:spcBef>
              <a:spcAft>
                <a:spcPts val="0"/>
              </a:spcAft>
              <a:buNone/>
            </a:pPr>
            <a:r>
              <a:rPr b="1" i="1" lang="en-US" sz="1700"/>
              <a:t>Math Support</a:t>
            </a:r>
            <a:endParaRPr/>
          </a:p>
          <a:p>
            <a:pPr indent="0" lvl="0" marL="0" rtl="0" algn="l">
              <a:spcBef>
                <a:spcPts val="1000"/>
              </a:spcBef>
              <a:spcAft>
                <a:spcPts val="0"/>
              </a:spcAft>
              <a:buNone/>
            </a:pPr>
            <a:r>
              <a:rPr lang="en-US" sz="1700"/>
              <a:t>Native American -21</a:t>
            </a:r>
            <a:endParaRPr sz="1700"/>
          </a:p>
          <a:p>
            <a:pPr indent="0" lvl="0" marL="0" rtl="0" algn="l">
              <a:spcBef>
                <a:spcPts val="1000"/>
              </a:spcBef>
              <a:spcAft>
                <a:spcPts val="0"/>
              </a:spcAft>
              <a:buNone/>
            </a:pPr>
            <a:r>
              <a:rPr lang="en-US" sz="1700"/>
              <a:t>Non Native - 13</a:t>
            </a:r>
            <a:endParaRPr sz="900"/>
          </a:p>
          <a:p>
            <a:pPr indent="0" lvl="0" marL="0" rtl="0" algn="l">
              <a:spcBef>
                <a:spcPts val="1000"/>
              </a:spcBef>
              <a:spcAft>
                <a:spcPts val="0"/>
              </a:spcAft>
              <a:buNone/>
            </a:pPr>
            <a:r>
              <a:rPr b="1" i="1" lang="en-US" sz="1700"/>
              <a:t>Social-Emotional Support one to one</a:t>
            </a:r>
            <a:endParaRPr b="1" i="1" sz="1700"/>
          </a:p>
          <a:p>
            <a:pPr indent="0" lvl="0" marL="0" rtl="0" algn="l">
              <a:spcBef>
                <a:spcPts val="1000"/>
              </a:spcBef>
              <a:spcAft>
                <a:spcPts val="0"/>
              </a:spcAft>
              <a:buNone/>
            </a:pPr>
            <a:r>
              <a:rPr lang="en-US" sz="1700"/>
              <a:t>Native American - 23</a:t>
            </a:r>
            <a:endParaRPr sz="1700"/>
          </a:p>
          <a:p>
            <a:pPr indent="0" lvl="0" marL="0" rtl="0" algn="l">
              <a:spcBef>
                <a:spcPts val="1000"/>
              </a:spcBef>
              <a:spcAft>
                <a:spcPts val="0"/>
              </a:spcAft>
              <a:buNone/>
            </a:pPr>
            <a:r>
              <a:rPr lang="en-US" sz="1700"/>
              <a:t>Nan Native - 32</a:t>
            </a:r>
            <a:endParaRPr sz="1700"/>
          </a:p>
          <a:p>
            <a:pPr indent="0" lvl="0" marL="0" rtl="0" algn="l">
              <a:spcBef>
                <a:spcPts val="1000"/>
              </a:spcBef>
              <a:spcAft>
                <a:spcPts val="0"/>
              </a:spcAft>
              <a:buClr>
                <a:schemeClr val="dk1"/>
              </a:buClr>
              <a:buSzPts val="1100"/>
              <a:buFont typeface="Arial"/>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6"/>
          <p:cNvSpPr txBox="1"/>
          <p:nvPr>
            <p:ph type="title"/>
          </p:nvPr>
        </p:nvSpPr>
        <p:spPr>
          <a:xfrm>
            <a:off x="3151650" y="0"/>
            <a:ext cx="8610600" cy="1152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SAULT MIDDLE SCHOOL</a:t>
            </a:r>
            <a:endParaRPr/>
          </a:p>
        </p:txBody>
      </p:sp>
      <p:sp>
        <p:nvSpPr>
          <p:cNvPr id="271" name="Google Shape;271;p36"/>
          <p:cNvSpPr txBox="1"/>
          <p:nvPr>
            <p:ph idx="1" type="body"/>
          </p:nvPr>
        </p:nvSpPr>
        <p:spPr>
          <a:xfrm>
            <a:off x="654025" y="749800"/>
            <a:ext cx="10940700" cy="6016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600" u="sng"/>
              <a:t>Academic Support</a:t>
            </a:r>
            <a:endParaRPr sz="1600"/>
          </a:p>
          <a:p>
            <a:pPr indent="-330200" lvl="0" marL="457200" rtl="0" algn="l">
              <a:lnSpc>
                <a:spcPct val="115000"/>
              </a:lnSpc>
              <a:spcBef>
                <a:spcPts val="0"/>
              </a:spcBef>
              <a:spcAft>
                <a:spcPts val="0"/>
              </a:spcAft>
              <a:buSzPts val="1600"/>
              <a:buFont typeface="Century Gothic"/>
              <a:buChar char="●"/>
            </a:pPr>
            <a:r>
              <a:rPr lang="en-US" sz="1600"/>
              <a:t>Communication with parents to support open communication and academic success</a:t>
            </a:r>
            <a:endParaRPr sz="1600"/>
          </a:p>
          <a:p>
            <a:pPr indent="-330200" lvl="0" marL="457200" rtl="0" algn="l">
              <a:lnSpc>
                <a:spcPct val="115000"/>
              </a:lnSpc>
              <a:spcBef>
                <a:spcPts val="0"/>
              </a:spcBef>
              <a:spcAft>
                <a:spcPts val="0"/>
              </a:spcAft>
              <a:buSzPts val="1600"/>
              <a:buChar char="●"/>
            </a:pPr>
            <a:r>
              <a:rPr lang="en-US" sz="1600"/>
              <a:t>Check in/Check out: needs and frequency determined case-by-case</a:t>
            </a:r>
            <a:endParaRPr sz="1600"/>
          </a:p>
          <a:p>
            <a:pPr indent="-330200" lvl="0" marL="457200" rtl="0" algn="l">
              <a:lnSpc>
                <a:spcPct val="115000"/>
              </a:lnSpc>
              <a:spcBef>
                <a:spcPts val="0"/>
              </a:spcBef>
              <a:spcAft>
                <a:spcPts val="0"/>
              </a:spcAft>
              <a:buSzPts val="1600"/>
              <a:buChar char="●"/>
            </a:pPr>
            <a:r>
              <a:rPr lang="en-US" sz="1600"/>
              <a:t>Utilize SRSS to further identify NA students supports needed</a:t>
            </a:r>
            <a:endParaRPr sz="1600"/>
          </a:p>
          <a:p>
            <a:pPr indent="0" lvl="0" marL="0" rtl="0" algn="l">
              <a:lnSpc>
                <a:spcPct val="115000"/>
              </a:lnSpc>
              <a:spcBef>
                <a:spcPts val="0"/>
              </a:spcBef>
              <a:spcAft>
                <a:spcPts val="0"/>
              </a:spcAft>
              <a:buNone/>
            </a:pPr>
            <a:r>
              <a:rPr b="1" lang="en-US" sz="1600" u="sng"/>
              <a:t>Attendance Support</a:t>
            </a:r>
            <a:endParaRPr b="1" sz="1600" u="sng"/>
          </a:p>
          <a:p>
            <a:pPr indent="-330200" lvl="0" marL="457200" rtl="0" algn="l">
              <a:lnSpc>
                <a:spcPct val="115000"/>
              </a:lnSpc>
              <a:spcBef>
                <a:spcPts val="0"/>
              </a:spcBef>
              <a:spcAft>
                <a:spcPts val="0"/>
              </a:spcAft>
              <a:buSzPts val="1600"/>
              <a:buFont typeface="Century Gothic"/>
              <a:buChar char="●"/>
            </a:pPr>
            <a:r>
              <a:rPr lang="en-US" sz="1600"/>
              <a:t>Complete </a:t>
            </a:r>
            <a:r>
              <a:rPr lang="en-US" sz="1600"/>
              <a:t>truancy protocol steps w/ administration. Contact/meet with students and parents as needed</a:t>
            </a:r>
            <a:endParaRPr sz="1600"/>
          </a:p>
          <a:p>
            <a:pPr indent="-330200" lvl="0" marL="457200" rtl="0" algn="l">
              <a:lnSpc>
                <a:spcPct val="115000"/>
              </a:lnSpc>
              <a:spcBef>
                <a:spcPts val="0"/>
              </a:spcBef>
              <a:spcAft>
                <a:spcPts val="0"/>
              </a:spcAft>
              <a:buSzPts val="1600"/>
              <a:buFont typeface="Century Gothic"/>
              <a:buChar char="●"/>
            </a:pPr>
            <a:r>
              <a:rPr lang="en-US" sz="1600"/>
              <a:t>Monitor attendance of students that have entered into the truancy protocol steps</a:t>
            </a:r>
            <a:endParaRPr sz="1600"/>
          </a:p>
          <a:p>
            <a:pPr indent="-330200" lvl="0" marL="457200" rtl="0" algn="l">
              <a:lnSpc>
                <a:spcPct val="115000"/>
              </a:lnSpc>
              <a:spcBef>
                <a:spcPts val="0"/>
              </a:spcBef>
              <a:spcAft>
                <a:spcPts val="0"/>
              </a:spcAft>
              <a:buSzPts val="1600"/>
              <a:buFont typeface="Century Gothic"/>
              <a:buChar char="●"/>
            </a:pPr>
            <a:r>
              <a:rPr lang="en-US" sz="1600"/>
              <a:t>Monitor attendance for Virtual Blue students</a:t>
            </a:r>
            <a:endParaRPr sz="1600"/>
          </a:p>
          <a:p>
            <a:pPr indent="-330200" lvl="0" marL="457200" rtl="0" algn="l">
              <a:lnSpc>
                <a:spcPct val="115000"/>
              </a:lnSpc>
              <a:spcBef>
                <a:spcPts val="0"/>
              </a:spcBef>
              <a:spcAft>
                <a:spcPts val="0"/>
              </a:spcAft>
              <a:buSzPts val="1600"/>
              <a:buChar char="●"/>
            </a:pPr>
            <a:r>
              <a:rPr lang="en-US" sz="1600"/>
              <a:t>Maintain contact with county probation officers regarding attendance and students on probation</a:t>
            </a:r>
            <a:endParaRPr sz="1600"/>
          </a:p>
          <a:p>
            <a:pPr indent="0" lvl="0" marL="0" rtl="0" algn="l">
              <a:lnSpc>
                <a:spcPct val="115000"/>
              </a:lnSpc>
              <a:spcBef>
                <a:spcPts val="0"/>
              </a:spcBef>
              <a:spcAft>
                <a:spcPts val="0"/>
              </a:spcAft>
              <a:buNone/>
            </a:pPr>
            <a:r>
              <a:rPr b="1" lang="en-US" sz="1600" u="sng"/>
              <a:t>Cultural Support</a:t>
            </a:r>
            <a:endParaRPr b="1" sz="1600" u="sng"/>
          </a:p>
          <a:p>
            <a:pPr indent="-330200" lvl="0" marL="457200" rtl="0" algn="l">
              <a:lnSpc>
                <a:spcPct val="115000"/>
              </a:lnSpc>
              <a:spcBef>
                <a:spcPts val="0"/>
              </a:spcBef>
              <a:spcAft>
                <a:spcPts val="0"/>
              </a:spcAft>
              <a:buSzPts val="1600"/>
              <a:buFont typeface="Century Gothic"/>
              <a:buChar char="●"/>
            </a:pPr>
            <a:r>
              <a:rPr lang="en-US" sz="1600"/>
              <a:t>Native American culture and education bulletin boards</a:t>
            </a:r>
            <a:endParaRPr sz="1600"/>
          </a:p>
          <a:p>
            <a:pPr indent="-330200" lvl="0" marL="457200" rtl="0" algn="l">
              <a:lnSpc>
                <a:spcPct val="115000"/>
              </a:lnSpc>
              <a:spcBef>
                <a:spcPts val="0"/>
              </a:spcBef>
              <a:spcAft>
                <a:spcPts val="0"/>
              </a:spcAft>
              <a:buSzPts val="1600"/>
              <a:buChar char="●"/>
            </a:pPr>
            <a:r>
              <a:rPr lang="en-US" sz="1600"/>
              <a:t>Annual days/events creating awareness: Orange Shirt Day and Indigenous People’s Day</a:t>
            </a:r>
            <a:endParaRPr sz="1600"/>
          </a:p>
          <a:p>
            <a:pPr indent="-330200" lvl="0" marL="457200" rtl="0" algn="l">
              <a:lnSpc>
                <a:spcPct val="115000"/>
              </a:lnSpc>
              <a:spcBef>
                <a:spcPts val="0"/>
              </a:spcBef>
              <a:spcAft>
                <a:spcPts val="0"/>
              </a:spcAft>
              <a:buSzPts val="1600"/>
              <a:buChar char="●"/>
            </a:pPr>
            <a:r>
              <a:rPr lang="en-US" sz="1600"/>
              <a:t>Native American Heritage Month:</a:t>
            </a:r>
            <a:r>
              <a:rPr lang="en-US" sz="1600"/>
              <a:t>Materials/</a:t>
            </a:r>
            <a:r>
              <a:rPr lang="en-US" sz="1600"/>
              <a:t>resources shared-mail/facebook/website. </a:t>
            </a:r>
            <a:endParaRPr sz="1600"/>
          </a:p>
          <a:p>
            <a:pPr indent="-330200" lvl="0" marL="457200" rtl="0" algn="l">
              <a:lnSpc>
                <a:spcPct val="115000"/>
              </a:lnSpc>
              <a:spcBef>
                <a:spcPts val="0"/>
              </a:spcBef>
              <a:spcAft>
                <a:spcPts val="0"/>
              </a:spcAft>
              <a:buSzPts val="1600"/>
              <a:buChar char="●"/>
            </a:pPr>
            <a:r>
              <a:rPr lang="en-US" sz="1600"/>
              <a:t>Reading Month: Native American Literature </a:t>
            </a:r>
            <a:endParaRPr sz="1600"/>
          </a:p>
          <a:p>
            <a:pPr indent="-330200" lvl="1" marL="914400" rtl="0" algn="l">
              <a:lnSpc>
                <a:spcPct val="115000"/>
              </a:lnSpc>
              <a:spcBef>
                <a:spcPts val="0"/>
              </a:spcBef>
              <a:spcAft>
                <a:spcPts val="0"/>
              </a:spcAft>
              <a:buSzPts val="1600"/>
              <a:buChar char="○"/>
            </a:pPr>
            <a:r>
              <a:rPr lang="en-US" sz="1600"/>
              <a:t>Bulletin board, read NA literature in 6 classrooms with activity, made dreamcatchers with a class, made fry bread with </a:t>
            </a:r>
            <a:r>
              <a:rPr lang="en-US" sz="1600"/>
              <a:t>students</a:t>
            </a:r>
            <a:r>
              <a:rPr lang="en-US" sz="1600"/>
              <a:t>.</a:t>
            </a:r>
            <a:endParaRPr sz="1600"/>
          </a:p>
          <a:p>
            <a:pPr indent="0" lvl="0" marL="0" rtl="0" algn="l">
              <a:lnSpc>
                <a:spcPct val="115000"/>
              </a:lnSpc>
              <a:spcBef>
                <a:spcPts val="0"/>
              </a:spcBef>
              <a:spcAft>
                <a:spcPts val="0"/>
              </a:spcAft>
              <a:buNone/>
            </a:pPr>
            <a:r>
              <a:rPr b="1" lang="en-US" sz="1600" u="sng"/>
              <a:t>Other Support</a:t>
            </a:r>
            <a:endParaRPr b="1" sz="1600" u="sng"/>
          </a:p>
          <a:p>
            <a:pPr indent="-330200" lvl="0" marL="457200" rtl="0" algn="l">
              <a:lnSpc>
                <a:spcPct val="115000"/>
              </a:lnSpc>
              <a:spcBef>
                <a:spcPts val="0"/>
              </a:spcBef>
              <a:spcAft>
                <a:spcPts val="0"/>
              </a:spcAft>
              <a:buSzPts val="1600"/>
              <a:buFont typeface="Century Gothic"/>
              <a:buChar char="●"/>
            </a:pPr>
            <a:r>
              <a:rPr lang="en-US" sz="1600"/>
              <a:t>Provide social and emotional support for students and help them access additional resources needed </a:t>
            </a:r>
            <a:endParaRPr sz="1600"/>
          </a:p>
          <a:p>
            <a:pPr indent="-330200" lvl="0" marL="457200" rtl="0" algn="l">
              <a:lnSpc>
                <a:spcPct val="115000"/>
              </a:lnSpc>
              <a:spcBef>
                <a:spcPts val="0"/>
              </a:spcBef>
              <a:spcAft>
                <a:spcPts val="0"/>
              </a:spcAft>
              <a:buSzPts val="1600"/>
              <a:buFont typeface="Century Gothic"/>
              <a:buChar char="●"/>
            </a:pPr>
            <a:r>
              <a:rPr lang="en-US" sz="1600"/>
              <a:t>PBIS team coordinator- promote the SWPBIS with student and staff supports</a:t>
            </a:r>
            <a:endParaRPr sz="1600"/>
          </a:p>
          <a:p>
            <a:pPr indent="-330200" lvl="0" marL="457200" rtl="0" algn="l">
              <a:lnSpc>
                <a:spcPct val="115000"/>
              </a:lnSpc>
              <a:spcBef>
                <a:spcPts val="0"/>
              </a:spcBef>
              <a:spcAft>
                <a:spcPts val="0"/>
              </a:spcAft>
              <a:buSzPts val="1600"/>
              <a:buChar char="●"/>
            </a:pPr>
            <a:r>
              <a:rPr lang="en-US" sz="1600"/>
              <a:t>Address food, clothing, and </a:t>
            </a:r>
            <a:r>
              <a:rPr lang="en-US" sz="1600"/>
              <a:t>hygiene</a:t>
            </a:r>
            <a:r>
              <a:rPr lang="en-US" sz="1600"/>
              <a:t> insecurities for students and families</a:t>
            </a:r>
            <a:endParaRPr sz="1600"/>
          </a:p>
          <a:p>
            <a:pPr indent="-330200" lvl="0" marL="457200" rtl="0" algn="l">
              <a:lnSpc>
                <a:spcPct val="115000"/>
              </a:lnSpc>
              <a:spcBef>
                <a:spcPts val="0"/>
              </a:spcBef>
              <a:spcAft>
                <a:spcPts val="0"/>
              </a:spcAft>
              <a:buSzPts val="1600"/>
              <a:buChar char="●"/>
            </a:pPr>
            <a:r>
              <a:rPr lang="en-US" sz="1600"/>
              <a:t>Participate in and </a:t>
            </a:r>
            <a:r>
              <a:rPr lang="en-US" sz="1600"/>
              <a:t>implement</a:t>
            </a:r>
            <a:r>
              <a:rPr lang="en-US" sz="1600"/>
              <a:t> student safety and supervision plans</a:t>
            </a:r>
            <a:endParaRPr sz="1600"/>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t/>
            </a:r>
            <a:endParaRPr/>
          </a:p>
          <a:p>
            <a:pPr indent="0" lvl="0" marL="228600" rtl="0" algn="l">
              <a:lnSpc>
                <a:spcPct val="90000"/>
              </a:lnSpc>
              <a:spcBef>
                <a:spcPts val="1000"/>
              </a:spcBef>
              <a:spcAft>
                <a:spcPts val="0"/>
              </a:spcAft>
              <a:buNone/>
            </a:pPr>
            <a:r>
              <a:t/>
            </a:r>
            <a:endParaRPr/>
          </a:p>
          <a:p>
            <a:pPr indent="-88900" lvl="0" marL="228600" rtl="0" algn="l">
              <a:lnSpc>
                <a:spcPct val="90000"/>
              </a:lnSpc>
              <a:spcBef>
                <a:spcPts val="1000"/>
              </a:spcBef>
              <a:spcAft>
                <a:spcPts val="0"/>
              </a:spcAft>
              <a:buClr>
                <a:schemeClr val="dk1"/>
              </a:buClr>
              <a:buSzPts val="2200"/>
              <a:buNone/>
            </a:pPr>
            <a:r>
              <a:t/>
            </a:r>
            <a:endParaRPr/>
          </a:p>
        </p:txBody>
      </p:sp>
      <p:sp>
        <p:nvSpPr>
          <p:cNvPr id="272" name="Google Shape;272;p36"/>
          <p:cNvSpPr/>
          <p:nvPr/>
        </p:nvSpPr>
        <p:spPr>
          <a:xfrm>
            <a:off x="5971607" y="3244334"/>
            <a:ext cx="2487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7"/>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4000"/>
              <a:buFont typeface="Century Gothic"/>
              <a:buNone/>
            </a:pPr>
            <a:r>
              <a:rPr lang="en-US"/>
              <a:t>SAULT MIDDLE SCHOOL</a:t>
            </a:r>
            <a:endParaRPr/>
          </a:p>
        </p:txBody>
      </p:sp>
      <p:sp>
        <p:nvSpPr>
          <p:cNvPr id="279" name="Google Shape;279;p37"/>
          <p:cNvSpPr txBox="1"/>
          <p:nvPr>
            <p:ph idx="1" type="body"/>
          </p:nvPr>
        </p:nvSpPr>
        <p:spPr>
          <a:xfrm>
            <a:off x="648000" y="1728000"/>
            <a:ext cx="10858200" cy="4837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Intervention Services</a:t>
            </a:r>
            <a:endParaRPr b="1"/>
          </a:p>
          <a:p>
            <a:pPr indent="0" lvl="0" marL="0" rtl="0" algn="l">
              <a:spcBef>
                <a:spcPts val="1000"/>
              </a:spcBef>
              <a:spcAft>
                <a:spcPts val="0"/>
              </a:spcAft>
              <a:buClr>
                <a:schemeClr val="dk1"/>
              </a:buClr>
              <a:buSzPts val="1100"/>
              <a:buFont typeface="Arial"/>
              <a:buNone/>
            </a:pPr>
            <a:r>
              <a:rPr b="1" i="1" lang="en-US" sz="1700"/>
              <a:t>Reading Support</a:t>
            </a:r>
            <a:endParaRPr b="1" i="1" sz="1700"/>
          </a:p>
          <a:p>
            <a:pPr indent="0" lvl="0" marL="0" rtl="0" algn="l">
              <a:spcBef>
                <a:spcPts val="1000"/>
              </a:spcBef>
              <a:spcAft>
                <a:spcPts val="0"/>
              </a:spcAft>
              <a:buClr>
                <a:schemeClr val="dk1"/>
              </a:buClr>
              <a:buSzPts val="1100"/>
              <a:buFont typeface="Arial"/>
              <a:buNone/>
            </a:pPr>
            <a:r>
              <a:rPr lang="en-US" sz="1700"/>
              <a:t>Native American- 19</a:t>
            </a:r>
            <a:endParaRPr sz="1700"/>
          </a:p>
          <a:p>
            <a:pPr indent="0" lvl="0" marL="0" rtl="0" algn="l">
              <a:spcBef>
                <a:spcPts val="1000"/>
              </a:spcBef>
              <a:spcAft>
                <a:spcPts val="0"/>
              </a:spcAft>
              <a:buClr>
                <a:schemeClr val="dk1"/>
              </a:buClr>
              <a:buSzPts val="1100"/>
              <a:buFont typeface="Arial"/>
              <a:buNone/>
            </a:pPr>
            <a:r>
              <a:rPr lang="en-US" sz="1700"/>
              <a:t>Non-Native- 36</a:t>
            </a:r>
            <a:endParaRPr sz="1700"/>
          </a:p>
          <a:p>
            <a:pPr indent="0" lvl="0" marL="0" rtl="0" algn="l">
              <a:spcBef>
                <a:spcPts val="1000"/>
              </a:spcBef>
              <a:spcAft>
                <a:spcPts val="0"/>
              </a:spcAft>
              <a:buClr>
                <a:schemeClr val="dk1"/>
              </a:buClr>
              <a:buSzPts val="1100"/>
              <a:buFont typeface="Arial"/>
              <a:buNone/>
            </a:pPr>
            <a:r>
              <a:t/>
            </a:r>
            <a:endParaRPr sz="900"/>
          </a:p>
          <a:p>
            <a:pPr indent="0" lvl="0" marL="0" rtl="0" algn="l">
              <a:spcBef>
                <a:spcPts val="1000"/>
              </a:spcBef>
              <a:spcAft>
                <a:spcPts val="0"/>
              </a:spcAft>
              <a:buClr>
                <a:schemeClr val="dk1"/>
              </a:buClr>
              <a:buSzPts val="1100"/>
              <a:buFont typeface="Arial"/>
              <a:buNone/>
            </a:pPr>
            <a:r>
              <a:rPr b="1" i="1" lang="en-US" sz="1700"/>
              <a:t>Math Support</a:t>
            </a:r>
            <a:endParaRPr/>
          </a:p>
          <a:p>
            <a:pPr indent="0" lvl="0" marL="0" rtl="0" algn="l">
              <a:spcBef>
                <a:spcPts val="1000"/>
              </a:spcBef>
              <a:spcAft>
                <a:spcPts val="0"/>
              </a:spcAft>
              <a:buClr>
                <a:schemeClr val="dk1"/>
              </a:buClr>
              <a:buSzPts val="1100"/>
              <a:buFont typeface="Arial"/>
              <a:buNone/>
            </a:pPr>
            <a:r>
              <a:rPr lang="en-US" sz="1700"/>
              <a:t>Native American- 25</a:t>
            </a:r>
            <a:endParaRPr sz="1700"/>
          </a:p>
          <a:p>
            <a:pPr indent="0" lvl="0" marL="0" rtl="0" algn="l">
              <a:spcBef>
                <a:spcPts val="1000"/>
              </a:spcBef>
              <a:spcAft>
                <a:spcPts val="0"/>
              </a:spcAft>
              <a:buNone/>
            </a:pPr>
            <a:r>
              <a:rPr lang="en-US" sz="1700"/>
              <a:t>Non-Native-22</a:t>
            </a:r>
            <a:endParaRPr sz="1700"/>
          </a:p>
          <a:p>
            <a:pPr indent="0" lvl="0" marL="0" rtl="0" algn="l">
              <a:spcBef>
                <a:spcPts val="1000"/>
              </a:spcBef>
              <a:spcAft>
                <a:spcPts val="0"/>
              </a:spcAft>
              <a:buNone/>
            </a:pPr>
            <a:r>
              <a:t/>
            </a:r>
            <a:endParaRPr sz="1700"/>
          </a:p>
          <a:p>
            <a:pPr indent="0" lvl="0" marL="0" rtl="0" algn="l">
              <a:spcBef>
                <a:spcPts val="1000"/>
              </a:spcBef>
              <a:spcAft>
                <a:spcPts val="0"/>
              </a:spcAft>
              <a:buClr>
                <a:schemeClr val="dk1"/>
              </a:buClr>
              <a:buSzPts val="1100"/>
              <a:buFont typeface="Arial"/>
              <a:buNone/>
            </a:pPr>
            <a:r>
              <a:rPr b="1" i="1" lang="en-US" sz="1700"/>
              <a:t>Social Emotional Support</a:t>
            </a:r>
            <a:endParaRPr b="1" i="1" sz="1700"/>
          </a:p>
          <a:p>
            <a:pPr indent="0" lvl="0" marL="0" rtl="0" algn="l">
              <a:spcBef>
                <a:spcPts val="1000"/>
              </a:spcBef>
              <a:spcAft>
                <a:spcPts val="0"/>
              </a:spcAft>
              <a:buClr>
                <a:schemeClr val="dk1"/>
              </a:buClr>
              <a:buSzPts val="1100"/>
              <a:buFont typeface="Arial"/>
              <a:buNone/>
            </a:pPr>
            <a:r>
              <a:rPr lang="en-US" sz="1700"/>
              <a:t>Native American- 7</a:t>
            </a:r>
            <a:endParaRPr sz="1700"/>
          </a:p>
          <a:p>
            <a:pPr indent="0" lvl="0" marL="0" rtl="0" algn="l">
              <a:spcBef>
                <a:spcPts val="1000"/>
              </a:spcBef>
              <a:spcAft>
                <a:spcPts val="0"/>
              </a:spcAft>
              <a:buClr>
                <a:schemeClr val="dk1"/>
              </a:buClr>
              <a:buSzPts val="1100"/>
              <a:buFont typeface="Arial"/>
              <a:buNone/>
            </a:pPr>
            <a:r>
              <a:rPr lang="en-US" sz="1700"/>
              <a:t>Non-Native-   12</a:t>
            </a:r>
            <a:endParaRPr sz="1700"/>
          </a:p>
          <a:p>
            <a:pPr indent="0" lvl="0" marL="0" rtl="0" algn="l">
              <a:spcBef>
                <a:spcPts val="1000"/>
              </a:spcBef>
              <a:spcAft>
                <a:spcPts val="0"/>
              </a:spcAft>
              <a:buNone/>
            </a:pPr>
            <a:r>
              <a:t/>
            </a:r>
            <a:endParaRPr sz="900"/>
          </a:p>
          <a:p>
            <a:pPr indent="0" lvl="0" marL="0" rtl="0" algn="l">
              <a:spcBef>
                <a:spcPts val="1000"/>
              </a:spcBef>
              <a:spcAft>
                <a:spcPts val="0"/>
              </a:spcAft>
              <a:buClr>
                <a:schemeClr val="dk1"/>
              </a:buClr>
              <a:buSzPts val="1100"/>
              <a:buFont typeface="Arial"/>
              <a:buNone/>
            </a:pPr>
            <a:r>
              <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1179575" y="2237250"/>
            <a:ext cx="3497700" cy="160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600"/>
              <a:t>Program </a:t>
            </a:r>
            <a:endParaRPr sz="3600"/>
          </a:p>
          <a:p>
            <a:pPr indent="0" lvl="0" marL="0" rtl="0" algn="l">
              <a:spcBef>
                <a:spcPts val="0"/>
              </a:spcBef>
              <a:spcAft>
                <a:spcPts val="0"/>
              </a:spcAft>
              <a:buNone/>
            </a:pPr>
            <a:r>
              <a:rPr lang="en-US" sz="3600"/>
              <a:t>Overview</a:t>
            </a:r>
            <a:endParaRPr sz="3600"/>
          </a:p>
        </p:txBody>
      </p:sp>
      <p:sp>
        <p:nvSpPr>
          <p:cNvPr id="156" name="Google Shape;156;p20"/>
          <p:cNvSpPr txBox="1"/>
          <p:nvPr>
            <p:ph idx="1" type="body"/>
          </p:nvPr>
        </p:nvSpPr>
        <p:spPr>
          <a:xfrm>
            <a:off x="4995582" y="746759"/>
            <a:ext cx="6510600" cy="5472000"/>
          </a:xfrm>
          <a:prstGeom prst="rect">
            <a:avLst/>
          </a:prstGeom>
        </p:spPr>
        <p:txBody>
          <a:bodyPr anchorCtr="0" anchor="ctr" bIns="45700" lIns="91425" spcFirstLastPara="1" rIns="91425" wrap="square" tIns="45700">
            <a:noAutofit/>
          </a:bodyPr>
          <a:lstStyle/>
          <a:p>
            <a:pPr indent="-342900" lvl="0" marL="457200" rtl="0" algn="l">
              <a:lnSpc>
                <a:spcPct val="150000"/>
              </a:lnSpc>
              <a:spcBef>
                <a:spcPts val="1000"/>
              </a:spcBef>
              <a:spcAft>
                <a:spcPts val="0"/>
              </a:spcAft>
              <a:buSzPts val="1800"/>
              <a:buChar char="❖"/>
            </a:pPr>
            <a:r>
              <a:rPr lang="en-US"/>
              <a:t>Impact Aid</a:t>
            </a:r>
            <a:endParaRPr/>
          </a:p>
          <a:p>
            <a:pPr indent="-342900" lvl="0" marL="457200" rtl="0" algn="l">
              <a:lnSpc>
                <a:spcPct val="150000"/>
              </a:lnSpc>
              <a:spcBef>
                <a:spcPts val="0"/>
              </a:spcBef>
              <a:spcAft>
                <a:spcPts val="0"/>
              </a:spcAft>
              <a:buSzPts val="1800"/>
              <a:buChar char="❖"/>
            </a:pPr>
            <a:r>
              <a:rPr lang="en-US"/>
              <a:t>Indian Education- Title VI</a:t>
            </a:r>
            <a:endParaRPr/>
          </a:p>
          <a:p>
            <a:pPr indent="-342900" lvl="0" marL="457200" rtl="0" algn="l">
              <a:lnSpc>
                <a:spcPct val="150000"/>
              </a:lnSpc>
              <a:spcBef>
                <a:spcPts val="0"/>
              </a:spcBef>
              <a:spcAft>
                <a:spcPts val="0"/>
              </a:spcAft>
              <a:buSzPts val="1800"/>
              <a:buChar char="❖"/>
            </a:pPr>
            <a:r>
              <a:rPr lang="en-US"/>
              <a:t>Program Reports</a:t>
            </a:r>
            <a:endParaRPr/>
          </a:p>
          <a:p>
            <a:pPr indent="-342900" lvl="0" marL="457200" rtl="0" algn="l">
              <a:lnSpc>
                <a:spcPct val="150000"/>
              </a:lnSpc>
              <a:spcBef>
                <a:spcPts val="0"/>
              </a:spcBef>
              <a:spcAft>
                <a:spcPts val="0"/>
              </a:spcAft>
              <a:buSzPts val="1800"/>
              <a:buChar char="❖"/>
            </a:pPr>
            <a:r>
              <a:rPr lang="en-US"/>
              <a:t>Grant Application for 2022 Fiscal Year</a:t>
            </a:r>
            <a:endParaRPr/>
          </a:p>
          <a:p>
            <a:pPr indent="0" lvl="0" marL="0" rtl="0" algn="l">
              <a:spcBef>
                <a:spcPts val="10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8"/>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MALCOLM HIGH SCHOOL</a:t>
            </a:r>
            <a:endParaRPr/>
          </a:p>
        </p:txBody>
      </p:sp>
      <p:sp>
        <p:nvSpPr>
          <p:cNvPr id="285" name="Google Shape;285;p38"/>
          <p:cNvSpPr txBox="1"/>
          <p:nvPr>
            <p:ph idx="1" type="body"/>
          </p:nvPr>
        </p:nvSpPr>
        <p:spPr>
          <a:xfrm>
            <a:off x="411475" y="1453900"/>
            <a:ext cx="11544000" cy="54501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540"/>
              <a:buNone/>
            </a:pPr>
            <a:r>
              <a:rPr b="1" lang="en-US" sz="1540"/>
              <a:t>Academic Support-</a:t>
            </a:r>
            <a:endParaRPr b="1" sz="1540"/>
          </a:p>
          <a:p>
            <a:pPr indent="-228600" lvl="0" marL="228600" rtl="0" algn="l">
              <a:lnSpc>
                <a:spcPct val="70000"/>
              </a:lnSpc>
              <a:spcBef>
                <a:spcPts val="1000"/>
              </a:spcBef>
              <a:spcAft>
                <a:spcPts val="0"/>
              </a:spcAft>
              <a:buClr>
                <a:schemeClr val="dk1"/>
              </a:buClr>
              <a:buSzPts val="1540"/>
              <a:buChar char="•"/>
            </a:pPr>
            <a:r>
              <a:rPr lang="en-US" sz="1540"/>
              <a:t>Check in/ Check out (frequency depends on the individual student)</a:t>
            </a:r>
            <a:endParaRPr/>
          </a:p>
          <a:p>
            <a:pPr indent="-228600" lvl="0" marL="228600" rtl="0" algn="l">
              <a:lnSpc>
                <a:spcPct val="70000"/>
              </a:lnSpc>
              <a:spcBef>
                <a:spcPts val="1000"/>
              </a:spcBef>
              <a:spcAft>
                <a:spcPts val="0"/>
              </a:spcAft>
              <a:buClr>
                <a:schemeClr val="dk1"/>
              </a:buClr>
              <a:buSzPts val="1540"/>
              <a:buChar char="•"/>
            </a:pPr>
            <a:r>
              <a:rPr lang="en-US" sz="1540"/>
              <a:t>Review Progress Reports 3 times per marking period with students</a:t>
            </a:r>
            <a:endParaRPr sz="1540"/>
          </a:p>
          <a:p>
            <a:pPr indent="-228600" lvl="0" marL="228600" rtl="0" algn="l">
              <a:lnSpc>
                <a:spcPct val="70000"/>
              </a:lnSpc>
              <a:spcBef>
                <a:spcPts val="1000"/>
              </a:spcBef>
              <a:spcAft>
                <a:spcPts val="0"/>
              </a:spcAft>
              <a:buSzPts val="1540"/>
              <a:buChar char="•"/>
            </a:pPr>
            <a:r>
              <a:rPr lang="en-US" sz="1540"/>
              <a:t>Flex Fridays</a:t>
            </a:r>
            <a:endParaRPr sz="1540"/>
          </a:p>
          <a:p>
            <a:pPr indent="-228600" lvl="0" marL="228600" rtl="0" algn="l">
              <a:lnSpc>
                <a:spcPct val="70000"/>
              </a:lnSpc>
              <a:spcBef>
                <a:spcPts val="1000"/>
              </a:spcBef>
              <a:spcAft>
                <a:spcPts val="0"/>
              </a:spcAft>
              <a:buClr>
                <a:schemeClr val="dk1"/>
              </a:buClr>
              <a:buSzPts val="1540"/>
              <a:buChar char="•"/>
            </a:pPr>
            <a:r>
              <a:rPr lang="en-US" sz="1540"/>
              <a:t>PBIS- (Honor Roll Lunch, mid-term incentives for passing grades)</a:t>
            </a:r>
            <a:endParaRPr sz="1540"/>
          </a:p>
          <a:p>
            <a:pPr indent="-228600" lvl="0" marL="228600" rtl="0" algn="l">
              <a:lnSpc>
                <a:spcPct val="70000"/>
              </a:lnSpc>
              <a:spcBef>
                <a:spcPts val="1000"/>
              </a:spcBef>
              <a:spcAft>
                <a:spcPts val="0"/>
              </a:spcAft>
              <a:buSzPts val="1540"/>
              <a:buChar char="•"/>
            </a:pPr>
            <a:r>
              <a:rPr lang="en-US" sz="1540"/>
              <a:t>Check in with parapros often to discuss the academic status of students for targeted help</a:t>
            </a:r>
            <a:endParaRPr sz="1540"/>
          </a:p>
          <a:p>
            <a:pPr indent="0" lvl="0" marL="0" rtl="0" algn="l">
              <a:lnSpc>
                <a:spcPct val="70000"/>
              </a:lnSpc>
              <a:spcBef>
                <a:spcPts val="1000"/>
              </a:spcBef>
              <a:spcAft>
                <a:spcPts val="0"/>
              </a:spcAft>
              <a:buClr>
                <a:schemeClr val="dk1"/>
              </a:buClr>
              <a:buSzPts val="1540"/>
              <a:buNone/>
            </a:pPr>
            <a:r>
              <a:rPr b="1" lang="en-US" sz="1540"/>
              <a:t>Attendance Support-</a:t>
            </a:r>
            <a:endParaRPr b="1"/>
          </a:p>
          <a:p>
            <a:pPr indent="-228600" lvl="0" marL="228600" rtl="0" algn="l">
              <a:lnSpc>
                <a:spcPct val="70000"/>
              </a:lnSpc>
              <a:spcBef>
                <a:spcPts val="1000"/>
              </a:spcBef>
              <a:spcAft>
                <a:spcPts val="0"/>
              </a:spcAft>
              <a:buClr>
                <a:schemeClr val="dk1"/>
              </a:buClr>
              <a:buSzPts val="1540"/>
              <a:buChar char="•"/>
            </a:pPr>
            <a:r>
              <a:rPr lang="en-US" sz="1540"/>
              <a:t>Call Parents Regularly when students experience poor attendance</a:t>
            </a:r>
            <a:endParaRPr/>
          </a:p>
          <a:p>
            <a:pPr indent="-228600" lvl="0" marL="228600" rtl="0" algn="l">
              <a:lnSpc>
                <a:spcPct val="70000"/>
              </a:lnSpc>
              <a:spcBef>
                <a:spcPts val="1000"/>
              </a:spcBef>
              <a:spcAft>
                <a:spcPts val="0"/>
              </a:spcAft>
              <a:buClr>
                <a:schemeClr val="dk1"/>
              </a:buClr>
              <a:buSzPts val="1540"/>
              <a:buChar char="•"/>
            </a:pPr>
            <a:r>
              <a:rPr lang="en-US" sz="1540"/>
              <a:t>PBIS- (Coffee for kids who come to school on time, perfect attendance lunch)</a:t>
            </a:r>
            <a:endParaRPr sz="1540"/>
          </a:p>
          <a:p>
            <a:pPr indent="-228600" lvl="0" marL="228600" rtl="0" algn="l">
              <a:lnSpc>
                <a:spcPct val="70000"/>
              </a:lnSpc>
              <a:spcBef>
                <a:spcPts val="1000"/>
              </a:spcBef>
              <a:spcAft>
                <a:spcPts val="0"/>
              </a:spcAft>
              <a:buSzPts val="1540"/>
              <a:buChar char="•"/>
            </a:pPr>
            <a:r>
              <a:rPr lang="en-US" sz="1540"/>
              <a:t>In School Suspension System to reduce </a:t>
            </a:r>
            <a:r>
              <a:rPr lang="en-US" sz="1540"/>
              <a:t>tardiness</a:t>
            </a:r>
            <a:r>
              <a:rPr lang="en-US" sz="1540"/>
              <a:t> and absenteeism throughout the day due to skipping</a:t>
            </a:r>
            <a:endParaRPr sz="1540"/>
          </a:p>
          <a:p>
            <a:pPr indent="-228600" lvl="0" marL="228600" rtl="0" algn="l">
              <a:lnSpc>
                <a:spcPct val="70000"/>
              </a:lnSpc>
              <a:spcBef>
                <a:spcPts val="1000"/>
              </a:spcBef>
              <a:spcAft>
                <a:spcPts val="0"/>
              </a:spcAft>
              <a:buSzPts val="1540"/>
              <a:buChar char="•"/>
            </a:pPr>
            <a:r>
              <a:rPr lang="en-US" sz="1540"/>
              <a:t>Tightened attendance policy which has had positive effects</a:t>
            </a:r>
            <a:endParaRPr sz="1540"/>
          </a:p>
          <a:p>
            <a:pPr indent="0" lvl="0" marL="0" rtl="0" algn="l">
              <a:lnSpc>
                <a:spcPct val="70000"/>
              </a:lnSpc>
              <a:spcBef>
                <a:spcPts val="1000"/>
              </a:spcBef>
              <a:spcAft>
                <a:spcPts val="0"/>
              </a:spcAft>
              <a:buClr>
                <a:schemeClr val="dk1"/>
              </a:buClr>
              <a:buSzPts val="1540"/>
              <a:buNone/>
            </a:pPr>
            <a:r>
              <a:rPr b="1" lang="en-US" sz="1540"/>
              <a:t>Other Support-</a:t>
            </a:r>
            <a:endParaRPr b="1" sz="1540"/>
          </a:p>
          <a:p>
            <a:pPr indent="-228600" lvl="0" marL="228600" rtl="0" algn="l">
              <a:lnSpc>
                <a:spcPct val="70000"/>
              </a:lnSpc>
              <a:spcBef>
                <a:spcPts val="1000"/>
              </a:spcBef>
              <a:spcAft>
                <a:spcPts val="0"/>
              </a:spcAft>
              <a:buClr>
                <a:schemeClr val="dk1"/>
              </a:buClr>
              <a:buSzPts val="1540"/>
              <a:buChar char="•"/>
            </a:pPr>
            <a:r>
              <a:rPr lang="en-US" sz="1540"/>
              <a:t>Setting behavior goals with students and rewarding good behavior</a:t>
            </a:r>
            <a:endParaRPr/>
          </a:p>
          <a:p>
            <a:pPr indent="-228600" lvl="0" marL="228600" rtl="0" algn="l">
              <a:lnSpc>
                <a:spcPct val="70000"/>
              </a:lnSpc>
              <a:spcBef>
                <a:spcPts val="1000"/>
              </a:spcBef>
              <a:spcAft>
                <a:spcPts val="0"/>
              </a:spcAft>
              <a:buClr>
                <a:schemeClr val="dk1"/>
              </a:buClr>
              <a:buSzPts val="1540"/>
              <a:buChar char="•"/>
            </a:pPr>
            <a:r>
              <a:rPr lang="en-US" sz="1540"/>
              <a:t>Assisting in college and work applications to further student goals</a:t>
            </a:r>
            <a:endParaRPr/>
          </a:p>
          <a:p>
            <a:pPr indent="-228600" lvl="0" marL="228600" rtl="0" algn="l">
              <a:lnSpc>
                <a:spcPct val="70000"/>
              </a:lnSpc>
              <a:spcBef>
                <a:spcPts val="1000"/>
              </a:spcBef>
              <a:spcAft>
                <a:spcPts val="0"/>
              </a:spcAft>
              <a:buClr>
                <a:schemeClr val="dk1"/>
              </a:buClr>
              <a:buSzPts val="1540"/>
              <a:buChar char="•"/>
            </a:pPr>
            <a:r>
              <a:rPr lang="en-US" sz="1540"/>
              <a:t>Provide social and emotional support for students and help them access other resources they may need</a:t>
            </a:r>
            <a:endParaRPr sz="1540"/>
          </a:p>
          <a:p>
            <a:pPr indent="-228600" lvl="0" marL="228600" rtl="0" algn="l">
              <a:lnSpc>
                <a:spcPct val="70000"/>
              </a:lnSpc>
              <a:spcBef>
                <a:spcPts val="1000"/>
              </a:spcBef>
              <a:spcAft>
                <a:spcPts val="0"/>
              </a:spcAft>
              <a:buSzPts val="1540"/>
              <a:buChar char="•"/>
            </a:pPr>
            <a:r>
              <a:rPr lang="en-US" sz="1540"/>
              <a:t>Relying heavily on online communication to stay in touch with students during quarantine and remaining available to students during this difficult time</a:t>
            </a:r>
            <a:endParaRPr sz="1540"/>
          </a:p>
          <a:p>
            <a:pPr indent="0" lvl="0" marL="0" rtl="0" algn="l">
              <a:lnSpc>
                <a:spcPct val="70000"/>
              </a:lnSpc>
              <a:spcBef>
                <a:spcPts val="1000"/>
              </a:spcBef>
              <a:spcAft>
                <a:spcPts val="0"/>
              </a:spcAft>
              <a:buClr>
                <a:schemeClr val="dk1"/>
              </a:buClr>
              <a:buSzPts val="1540"/>
              <a:buNone/>
            </a:pPr>
            <a:r>
              <a:t/>
            </a:r>
            <a:endParaRPr sz="154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9"/>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4000"/>
              <a:buFont typeface="Century Gothic"/>
              <a:buNone/>
            </a:pPr>
            <a:r>
              <a:rPr lang="en-US"/>
              <a:t>MALCOLM HIGH SCHOOL</a:t>
            </a:r>
            <a:endParaRPr/>
          </a:p>
        </p:txBody>
      </p:sp>
      <p:sp>
        <p:nvSpPr>
          <p:cNvPr id="292" name="Google Shape;292;p39"/>
          <p:cNvSpPr txBox="1"/>
          <p:nvPr>
            <p:ph idx="1" type="body"/>
          </p:nvPr>
        </p:nvSpPr>
        <p:spPr>
          <a:xfrm>
            <a:off x="685800" y="2194560"/>
            <a:ext cx="10820400" cy="4024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US"/>
              <a:t>School Demographics</a:t>
            </a:r>
            <a:endParaRPr b="1" i="1" sz="1700"/>
          </a:p>
          <a:p>
            <a:pPr indent="0" lvl="0" marL="0" rtl="0" algn="l">
              <a:spcBef>
                <a:spcPts val="1000"/>
              </a:spcBef>
              <a:spcAft>
                <a:spcPts val="0"/>
              </a:spcAft>
              <a:buClr>
                <a:schemeClr val="dk1"/>
              </a:buClr>
              <a:buSzPts val="1100"/>
              <a:buFont typeface="Arial"/>
              <a:buNone/>
            </a:pPr>
            <a:r>
              <a:rPr lang="en-US" sz="1700"/>
              <a:t>Students- NA 45 </a:t>
            </a:r>
            <a:endParaRPr sz="1700"/>
          </a:p>
          <a:p>
            <a:pPr indent="0" lvl="0" marL="0" rtl="0" algn="l">
              <a:spcBef>
                <a:spcPts val="1000"/>
              </a:spcBef>
              <a:spcAft>
                <a:spcPts val="0"/>
              </a:spcAft>
              <a:buNone/>
            </a:pPr>
            <a:r>
              <a:rPr lang="en-US" sz="1700"/>
              <a:t>Students-Non Native 43</a:t>
            </a:r>
            <a:endParaRPr sz="1700"/>
          </a:p>
          <a:p>
            <a:pPr indent="0" lvl="0" marL="0" rtl="0" algn="l">
              <a:spcBef>
                <a:spcPts val="1000"/>
              </a:spcBef>
              <a:spcAft>
                <a:spcPts val="0"/>
              </a:spcAft>
              <a:buNone/>
            </a:pPr>
            <a:r>
              <a:rPr lang="en-US" sz="1700"/>
              <a:t>African American 4</a:t>
            </a:r>
            <a:endParaRPr sz="1700"/>
          </a:p>
          <a:p>
            <a:pPr indent="0" lvl="0" marL="0" rtl="0" algn="l">
              <a:spcBef>
                <a:spcPts val="1000"/>
              </a:spcBef>
              <a:spcAft>
                <a:spcPts val="0"/>
              </a:spcAft>
              <a:buNone/>
            </a:pPr>
            <a:r>
              <a:rPr lang="en-US" sz="1700"/>
              <a:t>Students In CTE Classes- 1-NA</a:t>
            </a:r>
            <a:endParaRPr sz="1700"/>
          </a:p>
          <a:p>
            <a:pPr indent="0" lvl="0" marL="0" rtl="0" algn="l">
              <a:spcBef>
                <a:spcPts val="1000"/>
              </a:spcBef>
              <a:spcAft>
                <a:spcPts val="0"/>
              </a:spcAft>
              <a:buNone/>
            </a:pPr>
            <a:r>
              <a:t/>
            </a:r>
            <a:endParaRPr sz="1700"/>
          </a:p>
          <a:p>
            <a:pPr indent="0" lvl="0" marL="0" rtl="0" algn="l">
              <a:spcBef>
                <a:spcPts val="1000"/>
              </a:spcBef>
              <a:spcAft>
                <a:spcPts val="0"/>
              </a:spcAft>
              <a:buClr>
                <a:schemeClr val="dk1"/>
              </a:buClr>
              <a:buSzPts val="1100"/>
              <a:buFont typeface="Arial"/>
              <a:buNone/>
            </a:pPr>
            <a:r>
              <a:rPr lang="en-US" sz="1700"/>
              <a:t>Intervention services include Academic support, mentoring, and social support</a:t>
            </a:r>
            <a:endParaRPr sz="1700"/>
          </a:p>
          <a:p>
            <a:pPr indent="0" lvl="0" marL="0" rtl="0" algn="l">
              <a:spcBef>
                <a:spcPts val="1000"/>
              </a:spcBef>
              <a:spcAft>
                <a:spcPts val="0"/>
              </a:spcAft>
              <a:buClr>
                <a:schemeClr val="dk1"/>
              </a:buClr>
              <a:buSzPts val="1100"/>
              <a:buFont typeface="Arial"/>
              <a:buNone/>
            </a:pPr>
            <a:r>
              <a:t/>
            </a:r>
            <a:endParaRPr sz="1700"/>
          </a:p>
          <a:p>
            <a:pPr indent="0" lvl="0" marL="0" rtl="0" algn="l">
              <a:spcBef>
                <a:spcPts val="1000"/>
              </a:spcBef>
              <a:spcAft>
                <a:spcPts val="0"/>
              </a:spcAft>
              <a:buClr>
                <a:schemeClr val="dk1"/>
              </a:buClr>
              <a:buSzPts val="1100"/>
              <a:buFont typeface="Arial"/>
              <a:buNone/>
            </a:pPr>
            <a:r>
              <a:t/>
            </a:r>
            <a:endParaRPr sz="1700"/>
          </a:p>
          <a:p>
            <a:pPr indent="0" lvl="0" marL="0" rtl="0" algn="l">
              <a:spcBef>
                <a:spcPts val="1000"/>
              </a:spcBef>
              <a:spcAft>
                <a:spcPts val="0"/>
              </a:spcAft>
              <a:buNone/>
            </a:pPr>
            <a:r>
              <a:t/>
            </a:r>
            <a:endParaRPr/>
          </a:p>
        </p:txBody>
      </p:sp>
      <p:sp>
        <p:nvSpPr>
          <p:cNvPr id="293" name="Google Shape;293;p39"/>
          <p:cNvSpPr txBox="1"/>
          <p:nvPr/>
        </p:nvSpPr>
        <p:spPr>
          <a:xfrm>
            <a:off x="685800" y="4794150"/>
            <a:ext cx="10560000" cy="1657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b="1" lang="en-US" sz="2200">
                <a:solidFill>
                  <a:schemeClr val="dk1"/>
                </a:solidFill>
                <a:latin typeface="Century Gothic"/>
                <a:ea typeface="Century Gothic"/>
                <a:cs typeface="Century Gothic"/>
                <a:sym typeface="Century Gothic"/>
              </a:rPr>
              <a:t>BIE Funds- Tribal Funding Support </a:t>
            </a:r>
            <a:endParaRPr b="1" sz="2200">
              <a:solidFill>
                <a:schemeClr val="dk1"/>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rPr lang="en-US" sz="1600">
                <a:solidFill>
                  <a:schemeClr val="dk1"/>
                </a:solidFill>
                <a:latin typeface="Century Gothic"/>
                <a:ea typeface="Century Gothic"/>
                <a:cs typeface="Century Gothic"/>
                <a:sym typeface="Century Gothic"/>
              </a:rPr>
              <a:t>Paraprofessional Salaries- 2 parapros for Math, Reading, and Science</a:t>
            </a:r>
            <a:endParaRPr sz="1600">
              <a:solidFill>
                <a:schemeClr val="dk1"/>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rPr lang="en-US" sz="1600">
                <a:solidFill>
                  <a:schemeClr val="dk1"/>
                </a:solidFill>
                <a:latin typeface="Century Gothic"/>
                <a:ea typeface="Century Gothic"/>
                <a:cs typeface="Century Gothic"/>
                <a:sym typeface="Century Gothic"/>
              </a:rPr>
              <a:t>PBIS- BIE funding supports Malcolm’s PBIS system </a:t>
            </a:r>
            <a:endParaRPr sz="1600">
              <a:solidFill>
                <a:schemeClr val="dk1"/>
              </a:solidFill>
              <a:latin typeface="Century Gothic"/>
              <a:ea typeface="Century Gothic"/>
              <a:cs typeface="Century Gothic"/>
              <a:sym typeface="Century Gothic"/>
            </a:endParaRPr>
          </a:p>
          <a:p>
            <a:pPr indent="0" lvl="0" marL="0" rtl="0" algn="l">
              <a:lnSpc>
                <a:spcPct val="90000"/>
              </a:lnSpc>
              <a:spcBef>
                <a:spcPts val="1000"/>
              </a:spcBef>
              <a:spcAft>
                <a:spcPts val="0"/>
              </a:spcAft>
              <a:buNone/>
            </a:pPr>
            <a:r>
              <a:rPr lang="en-US" sz="1600">
                <a:solidFill>
                  <a:schemeClr val="dk1"/>
                </a:solidFill>
                <a:latin typeface="Century Gothic"/>
                <a:ea typeface="Century Gothic"/>
                <a:cs typeface="Century Gothic"/>
                <a:sym typeface="Century Gothic"/>
              </a:rPr>
              <a:t>Student Resources- BIE funding used for homeless students and other necessary resources</a:t>
            </a:r>
            <a:endParaRPr sz="1600">
              <a:solidFill>
                <a:schemeClr val="dk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0"/>
          <p:cNvSpPr txBox="1"/>
          <p:nvPr>
            <p:ph type="title"/>
          </p:nvPr>
        </p:nvSpPr>
        <p:spPr>
          <a:xfrm>
            <a:off x="3143125" y="-2"/>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SAULT HIGH SCHOOL</a:t>
            </a:r>
            <a:endParaRPr/>
          </a:p>
        </p:txBody>
      </p:sp>
      <p:sp>
        <p:nvSpPr>
          <p:cNvPr id="299" name="Google Shape;299;p40"/>
          <p:cNvSpPr txBox="1"/>
          <p:nvPr>
            <p:ph idx="1" type="body"/>
          </p:nvPr>
        </p:nvSpPr>
        <p:spPr>
          <a:xfrm>
            <a:off x="198300" y="1133025"/>
            <a:ext cx="11914800" cy="5592600"/>
          </a:xfrm>
          <a:prstGeom prst="rect">
            <a:avLst/>
          </a:prstGeom>
          <a:noFill/>
          <a:ln>
            <a:noFill/>
          </a:ln>
        </p:spPr>
        <p:txBody>
          <a:bodyPr anchorCtr="0" anchor="t" bIns="45700" lIns="91425" spcFirstLastPara="1" rIns="91425" wrap="square" tIns="45700">
            <a:noAutofit/>
          </a:bodyPr>
          <a:lstStyle/>
          <a:p>
            <a:pPr indent="-88900" lvl="0" marL="228600" rtl="0" algn="l">
              <a:lnSpc>
                <a:spcPct val="90000"/>
              </a:lnSpc>
              <a:spcBef>
                <a:spcPts val="1000"/>
              </a:spcBef>
              <a:spcAft>
                <a:spcPts val="0"/>
              </a:spcAft>
              <a:buClr>
                <a:schemeClr val="dk1"/>
              </a:buClr>
              <a:buSzPts val="1100"/>
              <a:buFont typeface="Arial"/>
              <a:buNone/>
            </a:pPr>
            <a:r>
              <a:rPr b="1" i="1" lang="en-US" sz="1800"/>
              <a:t>                               </a:t>
            </a:r>
            <a:endParaRPr b="1" i="1" sz="1800"/>
          </a:p>
          <a:p>
            <a:pPr indent="-88900" lvl="0" marL="228600" rtl="0" algn="l">
              <a:spcBef>
                <a:spcPts val="1000"/>
              </a:spcBef>
              <a:spcAft>
                <a:spcPts val="0"/>
              </a:spcAft>
              <a:buNone/>
            </a:pPr>
            <a:r>
              <a:rPr b="1" i="1" lang="en-US" sz="1400"/>
              <a:t>Goal is to focus Active Efforts on the immediate needs of our Native American Students</a:t>
            </a:r>
            <a:endParaRPr b="1" i="1" sz="1400"/>
          </a:p>
          <a:p>
            <a:pPr indent="-88900" lvl="0" marL="228600" rtl="0" algn="l">
              <a:spcBef>
                <a:spcPts val="1000"/>
              </a:spcBef>
              <a:spcAft>
                <a:spcPts val="0"/>
              </a:spcAft>
              <a:buNone/>
            </a:pPr>
            <a:r>
              <a:rPr lang="en-US" sz="1400"/>
              <a:t> </a:t>
            </a:r>
            <a:r>
              <a:rPr b="1" lang="en-US" sz="1400"/>
              <a:t>Academic Support:</a:t>
            </a:r>
            <a:endParaRPr b="1" sz="1400"/>
          </a:p>
          <a:p>
            <a:pPr indent="-317500" lvl="0" marL="457200" rtl="0" algn="l">
              <a:lnSpc>
                <a:spcPct val="115000"/>
              </a:lnSpc>
              <a:spcBef>
                <a:spcPts val="0"/>
              </a:spcBef>
              <a:spcAft>
                <a:spcPts val="0"/>
              </a:spcAft>
              <a:buSzPts val="1400"/>
              <a:buChar char="●"/>
            </a:pPr>
            <a:r>
              <a:rPr lang="en-US" sz="1400"/>
              <a:t>Weekly grade checks with at risk students - go over grades and missing work, work on organizational skills.</a:t>
            </a:r>
            <a:endParaRPr sz="1400"/>
          </a:p>
          <a:p>
            <a:pPr indent="-317500" lvl="0" marL="457200" rtl="0" algn="l">
              <a:lnSpc>
                <a:spcPct val="115000"/>
              </a:lnSpc>
              <a:spcBef>
                <a:spcPts val="0"/>
              </a:spcBef>
              <a:spcAft>
                <a:spcPts val="0"/>
              </a:spcAft>
              <a:buSzPts val="1400"/>
              <a:buChar char="●"/>
            </a:pPr>
            <a:r>
              <a:rPr lang="en-US" sz="1400"/>
              <a:t>Coordinate &amp; collect data for Tier 2 interventions(Silent mentoring, CICO, Groups &amp; Lunch Learning Program 9th Grade)</a:t>
            </a:r>
            <a:endParaRPr sz="1400"/>
          </a:p>
          <a:p>
            <a:pPr indent="-317500" lvl="0" marL="457200" rtl="0" algn="l">
              <a:lnSpc>
                <a:spcPct val="115000"/>
              </a:lnSpc>
              <a:spcBef>
                <a:spcPts val="0"/>
              </a:spcBef>
              <a:spcAft>
                <a:spcPts val="0"/>
              </a:spcAft>
              <a:buSzPts val="1400"/>
              <a:buChar char="●"/>
            </a:pPr>
            <a:r>
              <a:rPr lang="en-US" sz="1400"/>
              <a:t>College &amp; Scholarship applications to further student goals</a:t>
            </a:r>
            <a:endParaRPr sz="1400"/>
          </a:p>
          <a:p>
            <a:pPr indent="0" lvl="0" marL="0" rtl="0" algn="l">
              <a:lnSpc>
                <a:spcPct val="115000"/>
              </a:lnSpc>
              <a:spcBef>
                <a:spcPts val="1200"/>
              </a:spcBef>
              <a:spcAft>
                <a:spcPts val="0"/>
              </a:spcAft>
              <a:buNone/>
            </a:pPr>
            <a:r>
              <a:rPr lang="en-US" sz="1400"/>
              <a:t> </a:t>
            </a:r>
            <a:r>
              <a:rPr b="1" lang="en-US" sz="1400"/>
              <a:t>Attendance Support:</a:t>
            </a:r>
            <a:endParaRPr b="1" sz="1400"/>
          </a:p>
          <a:p>
            <a:pPr indent="-317500" lvl="0" marL="457200" rtl="0" algn="l">
              <a:lnSpc>
                <a:spcPct val="115000"/>
              </a:lnSpc>
              <a:spcBef>
                <a:spcPts val="0"/>
              </a:spcBef>
              <a:spcAft>
                <a:spcPts val="0"/>
              </a:spcAft>
              <a:buSzPts val="1400"/>
              <a:buChar char="●"/>
            </a:pPr>
            <a:r>
              <a:rPr lang="en-US" sz="1400"/>
              <a:t>Monitoring attendance, meet with students that are flagged, phone calls home to guardians.</a:t>
            </a:r>
            <a:endParaRPr sz="1400"/>
          </a:p>
          <a:p>
            <a:pPr indent="-317500" lvl="0" marL="457200" rtl="0" algn="l">
              <a:lnSpc>
                <a:spcPct val="115000"/>
              </a:lnSpc>
              <a:spcBef>
                <a:spcPts val="0"/>
              </a:spcBef>
              <a:spcAft>
                <a:spcPts val="0"/>
              </a:spcAft>
              <a:buSzPts val="1400"/>
              <a:buChar char="●"/>
            </a:pPr>
            <a:r>
              <a:rPr lang="en-US" sz="1400"/>
              <a:t>Attendance/Truancy meetings organized by Administration.  Meetings consist of Vice Principal, Academic Counselor, Native Advisor, student and  parent.</a:t>
            </a:r>
            <a:endParaRPr sz="1400"/>
          </a:p>
          <a:p>
            <a:pPr indent="-317500" lvl="0" marL="457200" rtl="0" algn="l">
              <a:lnSpc>
                <a:spcPct val="115000"/>
              </a:lnSpc>
              <a:spcBef>
                <a:spcPts val="0"/>
              </a:spcBef>
              <a:spcAft>
                <a:spcPts val="0"/>
              </a:spcAft>
              <a:buSzPts val="1400"/>
              <a:buChar char="●"/>
            </a:pPr>
            <a:r>
              <a:rPr lang="en-US" sz="1400"/>
              <a:t>Added Attendance measures (tardy sweeps, student &amp; parent meetings) Noticed improvement of tardies and absences.</a:t>
            </a:r>
            <a:endParaRPr sz="1400"/>
          </a:p>
          <a:p>
            <a:pPr indent="0" lvl="0" marL="0" rtl="0" algn="l">
              <a:lnSpc>
                <a:spcPct val="115000"/>
              </a:lnSpc>
              <a:spcBef>
                <a:spcPts val="1200"/>
              </a:spcBef>
              <a:spcAft>
                <a:spcPts val="0"/>
              </a:spcAft>
              <a:buNone/>
            </a:pPr>
            <a:r>
              <a:rPr b="1" lang="en-US" sz="1400"/>
              <a:t> Other Support:</a:t>
            </a:r>
            <a:endParaRPr b="1" sz="1400"/>
          </a:p>
          <a:p>
            <a:pPr indent="-317500" lvl="0" marL="457200" rtl="0" algn="l">
              <a:lnSpc>
                <a:spcPct val="115000"/>
              </a:lnSpc>
              <a:spcBef>
                <a:spcPts val="0"/>
              </a:spcBef>
              <a:spcAft>
                <a:spcPts val="0"/>
              </a:spcAft>
              <a:buSzPts val="1400"/>
              <a:buChar char="●"/>
            </a:pPr>
            <a:r>
              <a:rPr lang="en-US" sz="1400"/>
              <a:t>Cultural activities - Dreamcatchers &amp;  Talking Circles (peer to peer emotional support)</a:t>
            </a:r>
            <a:endParaRPr sz="1400"/>
          </a:p>
          <a:p>
            <a:pPr indent="-317500" lvl="0" marL="457200" rtl="0" algn="l">
              <a:lnSpc>
                <a:spcPct val="115000"/>
              </a:lnSpc>
              <a:spcBef>
                <a:spcPts val="0"/>
              </a:spcBef>
              <a:spcAft>
                <a:spcPts val="0"/>
              </a:spcAft>
              <a:buSzPts val="1400"/>
              <a:buChar char="●"/>
            </a:pPr>
            <a:r>
              <a:rPr lang="en-US" sz="1400"/>
              <a:t>Provide social and emotional support for students and help them access additional resources that may assist them </a:t>
            </a:r>
            <a:endParaRPr sz="1400"/>
          </a:p>
          <a:p>
            <a:pPr indent="0" lvl="0" marL="457200" rtl="0" algn="l">
              <a:lnSpc>
                <a:spcPct val="115000"/>
              </a:lnSpc>
              <a:spcBef>
                <a:spcPts val="1200"/>
              </a:spcBef>
              <a:spcAft>
                <a:spcPts val="0"/>
              </a:spcAft>
              <a:buNone/>
            </a:pPr>
            <a:r>
              <a:t/>
            </a:r>
            <a:endParaRPr b="1" i="1" sz="1400"/>
          </a:p>
          <a:p>
            <a:pPr indent="-88900" lvl="0" marL="228600" rtl="0" algn="l">
              <a:lnSpc>
                <a:spcPct val="90000"/>
              </a:lnSpc>
              <a:spcBef>
                <a:spcPts val="1200"/>
              </a:spcBef>
              <a:spcAft>
                <a:spcPts val="0"/>
              </a:spcAft>
              <a:buClr>
                <a:schemeClr val="dk1"/>
              </a:buClr>
              <a:buSzPts val="22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1"/>
          <p:cNvSpPr txBox="1"/>
          <p:nvPr>
            <p:ph type="title"/>
          </p:nvPr>
        </p:nvSpPr>
        <p:spPr>
          <a:xfrm>
            <a:off x="3192600" y="791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4000"/>
              <a:buFont typeface="Century Gothic"/>
              <a:buNone/>
            </a:pPr>
            <a:r>
              <a:rPr lang="en-US"/>
              <a:t>SAULT HIGH SCHOOL</a:t>
            </a:r>
            <a:endParaRPr/>
          </a:p>
        </p:txBody>
      </p:sp>
      <p:sp>
        <p:nvSpPr>
          <p:cNvPr id="306" name="Google Shape;306;p41"/>
          <p:cNvSpPr txBox="1"/>
          <p:nvPr>
            <p:ph idx="1" type="body"/>
          </p:nvPr>
        </p:nvSpPr>
        <p:spPr>
          <a:xfrm>
            <a:off x="766800" y="2140558"/>
            <a:ext cx="10820400" cy="735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Participation in Advanced Classes and CTE Course-Work</a:t>
            </a:r>
            <a:endParaRPr/>
          </a:p>
        </p:txBody>
      </p:sp>
      <p:graphicFrame>
        <p:nvGraphicFramePr>
          <p:cNvPr id="307" name="Google Shape;307;p41"/>
          <p:cNvGraphicFramePr/>
          <p:nvPr/>
        </p:nvGraphicFramePr>
        <p:xfrm>
          <a:off x="463050" y="2875540"/>
          <a:ext cx="3000000" cy="3000000"/>
        </p:xfrm>
        <a:graphic>
          <a:graphicData uri="http://schemas.openxmlformats.org/drawingml/2006/table">
            <a:tbl>
              <a:tblPr>
                <a:noFill/>
                <a:tableStyleId>{B5A79BA9-C5D8-453B-85A3-C3FC63A2A069}</a:tableStyleId>
              </a:tblPr>
              <a:tblGrid>
                <a:gridCol w="3636000"/>
                <a:gridCol w="3636000"/>
                <a:gridCol w="3636000"/>
              </a:tblGrid>
              <a:tr h="1047900">
                <a:tc>
                  <a:txBody>
                    <a:bodyPr/>
                    <a:lstStyle/>
                    <a:p>
                      <a:pPr indent="0" lvl="0" marL="0" rtl="0" algn="l">
                        <a:spcBef>
                          <a:spcPts val="0"/>
                        </a:spcBef>
                        <a:spcAft>
                          <a:spcPts val="0"/>
                        </a:spcAft>
                        <a:buNone/>
                      </a:pPr>
                      <a:r>
                        <a:rPr lang="en-US"/>
                        <a:t>Grade Level</a:t>
                      </a:r>
                      <a:endParaRPr/>
                    </a:p>
                  </a:txBody>
                  <a:tcPr marT="91425" marB="91425" marR="91425" marL="91425"/>
                </a:tc>
                <a:tc>
                  <a:txBody>
                    <a:bodyPr/>
                    <a:lstStyle/>
                    <a:p>
                      <a:pPr indent="0" lvl="0" marL="0" rtl="0" algn="l">
                        <a:spcBef>
                          <a:spcPts val="0"/>
                        </a:spcBef>
                        <a:spcAft>
                          <a:spcPts val="0"/>
                        </a:spcAft>
                        <a:buNone/>
                      </a:pPr>
                      <a:r>
                        <a:rPr lang="en-US"/>
                        <a:t>Native Students in Advanced Classes</a:t>
                      </a:r>
                      <a:endParaRPr/>
                    </a:p>
                    <a:p>
                      <a:pPr indent="0" lvl="0" marL="0" rtl="0" algn="l">
                        <a:spcBef>
                          <a:spcPts val="0"/>
                        </a:spcBef>
                        <a:spcAft>
                          <a:spcPts val="0"/>
                        </a:spcAft>
                        <a:buNone/>
                      </a:pPr>
                      <a:r>
                        <a:rPr lang="en-US" sz="1200"/>
                        <a:t>(Students may be enrolled in more than 1 </a:t>
                      </a:r>
                      <a:r>
                        <a:rPr lang="en-US" sz="1200"/>
                        <a:t>Advanced</a:t>
                      </a:r>
                      <a:r>
                        <a:rPr lang="en-US" sz="1200"/>
                        <a:t> class) </a:t>
                      </a:r>
                      <a:endParaRPr sz="1200"/>
                    </a:p>
                  </a:txBody>
                  <a:tcPr marT="91425" marB="91425" marR="91425" marL="91425"/>
                </a:tc>
                <a:tc>
                  <a:txBody>
                    <a:bodyPr/>
                    <a:lstStyle/>
                    <a:p>
                      <a:pPr indent="0" lvl="0" marL="0" rtl="0" algn="l">
                        <a:spcBef>
                          <a:spcPts val="0"/>
                        </a:spcBef>
                        <a:spcAft>
                          <a:spcPts val="0"/>
                        </a:spcAft>
                        <a:buNone/>
                      </a:pPr>
                      <a:r>
                        <a:rPr lang="en-US"/>
                        <a:t>Native Students in CTE</a:t>
                      </a:r>
                      <a:endParaRPr/>
                    </a:p>
                  </a:txBody>
                  <a:tcPr marT="91425" marB="91425" marR="91425" marL="91425"/>
                </a:tc>
              </a:tr>
              <a:tr h="689725">
                <a:tc>
                  <a:txBody>
                    <a:bodyPr/>
                    <a:lstStyle/>
                    <a:p>
                      <a:pPr indent="0" lvl="0" marL="0" rtl="0" algn="l">
                        <a:spcBef>
                          <a:spcPts val="0"/>
                        </a:spcBef>
                        <a:spcAft>
                          <a:spcPts val="0"/>
                        </a:spcAft>
                        <a:buNone/>
                      </a:pPr>
                      <a:r>
                        <a:rPr lang="en-US"/>
                        <a:t>Grade 9 - 81 students</a:t>
                      </a:r>
                      <a:endParaRPr/>
                    </a:p>
                  </a:txBody>
                  <a:tcPr marT="91425" marB="91425" marR="91425" marL="91425"/>
                </a:tc>
                <a:tc>
                  <a:txBody>
                    <a:bodyPr/>
                    <a:lstStyle/>
                    <a:p>
                      <a:pPr indent="0" lvl="0" marL="0" rtl="0" algn="l">
                        <a:spcBef>
                          <a:spcPts val="0"/>
                        </a:spcBef>
                        <a:spcAft>
                          <a:spcPts val="0"/>
                        </a:spcAft>
                        <a:buNone/>
                      </a:pPr>
                      <a:r>
                        <a:rPr lang="en-US"/>
                        <a:t>30</a:t>
                      </a:r>
                      <a:endParaRPr/>
                    </a:p>
                  </a:txBody>
                  <a:tcPr marT="91425" marB="91425" marR="91425" marL="91425"/>
                </a:tc>
                <a:tc>
                  <a:txBody>
                    <a:bodyPr/>
                    <a:lstStyle/>
                    <a:p>
                      <a:pPr indent="0" lvl="0" marL="0" rtl="0" algn="l">
                        <a:spcBef>
                          <a:spcPts val="0"/>
                        </a:spcBef>
                        <a:spcAft>
                          <a:spcPts val="0"/>
                        </a:spcAft>
                        <a:buNone/>
                      </a:pPr>
                      <a:r>
                        <a:rPr lang="en-US"/>
                        <a:t>0</a:t>
                      </a:r>
                      <a:endParaRPr/>
                    </a:p>
                  </a:txBody>
                  <a:tcPr marT="91425" marB="91425" marR="91425" marL="91425"/>
                </a:tc>
              </a:tr>
              <a:tr h="689725">
                <a:tc>
                  <a:txBody>
                    <a:bodyPr/>
                    <a:lstStyle/>
                    <a:p>
                      <a:pPr indent="0" lvl="0" marL="0" rtl="0" algn="l">
                        <a:spcBef>
                          <a:spcPts val="0"/>
                        </a:spcBef>
                        <a:spcAft>
                          <a:spcPts val="0"/>
                        </a:spcAft>
                        <a:buNone/>
                      </a:pPr>
                      <a:r>
                        <a:rPr lang="en-US"/>
                        <a:t>Grade 10 - 75 students </a:t>
                      </a:r>
                      <a:endParaRPr/>
                    </a:p>
                  </a:txBody>
                  <a:tcPr marT="91425" marB="91425" marR="91425" marL="91425"/>
                </a:tc>
                <a:tc>
                  <a:txBody>
                    <a:bodyPr/>
                    <a:lstStyle/>
                    <a:p>
                      <a:pPr indent="0" lvl="0" marL="0" rtl="0" algn="l">
                        <a:spcBef>
                          <a:spcPts val="0"/>
                        </a:spcBef>
                        <a:spcAft>
                          <a:spcPts val="0"/>
                        </a:spcAft>
                        <a:buNone/>
                      </a:pPr>
                      <a:r>
                        <a:rPr lang="en-US"/>
                        <a:t>88 </a:t>
                      </a:r>
                      <a:endParaRPr/>
                    </a:p>
                  </a:txBody>
                  <a:tcPr marT="91425" marB="91425" marR="91425" marL="91425"/>
                </a:tc>
                <a:tc>
                  <a:txBody>
                    <a:bodyPr/>
                    <a:lstStyle/>
                    <a:p>
                      <a:pPr indent="0" lvl="0" marL="0" rtl="0" algn="l">
                        <a:spcBef>
                          <a:spcPts val="0"/>
                        </a:spcBef>
                        <a:spcAft>
                          <a:spcPts val="0"/>
                        </a:spcAft>
                        <a:buNone/>
                      </a:pPr>
                      <a:r>
                        <a:rPr lang="en-US"/>
                        <a:t>18</a:t>
                      </a:r>
                      <a:endParaRPr/>
                    </a:p>
                  </a:txBody>
                  <a:tcPr marT="91425" marB="91425" marR="91425" marL="91425"/>
                </a:tc>
              </a:tr>
              <a:tr h="689725">
                <a:tc>
                  <a:txBody>
                    <a:bodyPr/>
                    <a:lstStyle/>
                    <a:p>
                      <a:pPr indent="0" lvl="0" marL="0" rtl="0" algn="l">
                        <a:spcBef>
                          <a:spcPts val="0"/>
                        </a:spcBef>
                        <a:spcAft>
                          <a:spcPts val="0"/>
                        </a:spcAft>
                        <a:buNone/>
                      </a:pPr>
                      <a:r>
                        <a:rPr lang="en-US"/>
                        <a:t>Grade 11 - 62 students </a:t>
                      </a:r>
                      <a:endParaRPr/>
                    </a:p>
                  </a:txBody>
                  <a:tcPr marT="91425" marB="91425" marR="91425" marL="91425"/>
                </a:tc>
                <a:tc>
                  <a:txBody>
                    <a:bodyPr/>
                    <a:lstStyle/>
                    <a:p>
                      <a:pPr indent="0" lvl="0" marL="0" rtl="0" algn="l">
                        <a:spcBef>
                          <a:spcPts val="0"/>
                        </a:spcBef>
                        <a:spcAft>
                          <a:spcPts val="0"/>
                        </a:spcAft>
                        <a:buNone/>
                      </a:pPr>
                      <a:r>
                        <a:rPr lang="en-US"/>
                        <a:t>48</a:t>
                      </a:r>
                      <a:endParaRPr/>
                    </a:p>
                  </a:txBody>
                  <a:tcPr marT="91425" marB="91425" marR="91425" marL="91425"/>
                </a:tc>
                <a:tc>
                  <a:txBody>
                    <a:bodyPr/>
                    <a:lstStyle/>
                    <a:p>
                      <a:pPr indent="0" lvl="0" marL="0" rtl="0" algn="l">
                        <a:spcBef>
                          <a:spcPts val="0"/>
                        </a:spcBef>
                        <a:spcAft>
                          <a:spcPts val="0"/>
                        </a:spcAft>
                        <a:buNone/>
                      </a:pPr>
                      <a:r>
                        <a:rPr lang="en-US"/>
                        <a:t>40</a:t>
                      </a:r>
                      <a:endParaRPr/>
                    </a:p>
                  </a:txBody>
                  <a:tcPr marT="91425" marB="91425" marR="91425" marL="91425"/>
                </a:tc>
              </a:tr>
              <a:tr h="689725">
                <a:tc>
                  <a:txBody>
                    <a:bodyPr/>
                    <a:lstStyle/>
                    <a:p>
                      <a:pPr indent="0" lvl="0" marL="0" rtl="0" algn="l">
                        <a:spcBef>
                          <a:spcPts val="0"/>
                        </a:spcBef>
                        <a:spcAft>
                          <a:spcPts val="0"/>
                        </a:spcAft>
                        <a:buNone/>
                      </a:pPr>
                      <a:r>
                        <a:rPr lang="en-US"/>
                        <a:t>Grade 12 - 51 students </a:t>
                      </a:r>
                      <a:endParaRPr/>
                    </a:p>
                  </a:txBody>
                  <a:tcPr marT="91425" marB="91425" marR="91425" marL="91425"/>
                </a:tc>
                <a:tc>
                  <a:txBody>
                    <a:bodyPr/>
                    <a:lstStyle/>
                    <a:p>
                      <a:pPr indent="0" lvl="0" marL="0" rtl="0" algn="l">
                        <a:spcBef>
                          <a:spcPts val="0"/>
                        </a:spcBef>
                        <a:spcAft>
                          <a:spcPts val="0"/>
                        </a:spcAft>
                        <a:buNone/>
                      </a:pPr>
                      <a:r>
                        <a:rPr lang="en-US"/>
                        <a:t>19</a:t>
                      </a:r>
                      <a:endParaRPr/>
                    </a:p>
                  </a:txBody>
                  <a:tcPr marT="91425" marB="91425" marR="91425" marL="91425"/>
                </a:tc>
                <a:tc>
                  <a:txBody>
                    <a:bodyPr/>
                    <a:lstStyle/>
                    <a:p>
                      <a:pPr indent="0" lvl="0" marL="0" rtl="0" algn="l">
                        <a:spcBef>
                          <a:spcPts val="0"/>
                        </a:spcBef>
                        <a:spcAft>
                          <a:spcPts val="0"/>
                        </a:spcAft>
                        <a:buNone/>
                      </a:pPr>
                      <a:r>
                        <a:rPr lang="en-US"/>
                        <a:t>43</a:t>
                      </a:r>
                      <a:endParaRP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2"/>
          <p:cNvSpPr txBox="1"/>
          <p:nvPr>
            <p:ph type="title"/>
          </p:nvPr>
        </p:nvSpPr>
        <p:spPr>
          <a:xfrm>
            <a:off x="2895600" y="764373"/>
            <a:ext cx="8610600" cy="1293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n-US"/>
              <a:t>SAULT HIGH SCHOOL</a:t>
            </a:r>
            <a:endParaRPr/>
          </a:p>
        </p:txBody>
      </p:sp>
      <p:sp>
        <p:nvSpPr>
          <p:cNvPr id="314" name="Google Shape;314;p42"/>
          <p:cNvSpPr txBox="1"/>
          <p:nvPr>
            <p:ph idx="1" type="body"/>
          </p:nvPr>
        </p:nvSpPr>
        <p:spPr>
          <a:xfrm>
            <a:off x="685800" y="2194549"/>
            <a:ext cx="10820400" cy="4462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US"/>
              <a:t>Intervention Service</a:t>
            </a:r>
            <a:endParaRPr b="1"/>
          </a:p>
          <a:p>
            <a:pPr indent="0" lvl="0" marL="0" rtl="0" algn="l">
              <a:spcBef>
                <a:spcPts val="1000"/>
              </a:spcBef>
              <a:spcAft>
                <a:spcPts val="0"/>
              </a:spcAft>
              <a:buClr>
                <a:schemeClr val="dk1"/>
              </a:buClr>
              <a:buSzPts val="1100"/>
              <a:buFont typeface="Arial"/>
              <a:buNone/>
            </a:pPr>
            <a:r>
              <a:rPr b="1" i="1" lang="en-US" sz="1700"/>
              <a:t>Silent mentoring/CICO/Groups/Social work referrals  </a:t>
            </a:r>
            <a:endParaRPr b="1" i="1" sz="1700"/>
          </a:p>
          <a:p>
            <a:pPr indent="0" lvl="0" marL="0" rtl="0" algn="l">
              <a:spcBef>
                <a:spcPts val="1000"/>
              </a:spcBef>
              <a:spcAft>
                <a:spcPts val="0"/>
              </a:spcAft>
              <a:buNone/>
            </a:pPr>
            <a:r>
              <a:rPr lang="en-US" sz="1700"/>
              <a:t>Native American - 32</a:t>
            </a:r>
            <a:endParaRPr sz="1700"/>
          </a:p>
          <a:p>
            <a:pPr indent="0" lvl="0" marL="0" rtl="0" algn="l">
              <a:spcBef>
                <a:spcPts val="1000"/>
              </a:spcBef>
              <a:spcAft>
                <a:spcPts val="0"/>
              </a:spcAft>
              <a:buNone/>
            </a:pPr>
            <a:r>
              <a:rPr lang="en-US" sz="1700"/>
              <a:t>Non-Native - 67</a:t>
            </a:r>
            <a:endParaRPr sz="1700"/>
          </a:p>
          <a:p>
            <a:pPr indent="0" lvl="0" marL="0" rtl="0" algn="l">
              <a:spcBef>
                <a:spcPts val="1000"/>
              </a:spcBef>
              <a:spcAft>
                <a:spcPts val="0"/>
              </a:spcAft>
              <a:buNone/>
            </a:pPr>
            <a:r>
              <a:t/>
            </a:r>
            <a:endParaRPr sz="700"/>
          </a:p>
          <a:p>
            <a:pPr indent="0" lvl="0" marL="0" rtl="0" algn="l">
              <a:spcBef>
                <a:spcPts val="1000"/>
              </a:spcBef>
              <a:spcAft>
                <a:spcPts val="0"/>
              </a:spcAft>
              <a:buNone/>
            </a:pPr>
            <a:r>
              <a:rPr b="1" i="1" lang="en-US" sz="1700"/>
              <a:t>9th Grade Lunch Learning: </a:t>
            </a:r>
            <a:endParaRPr b="1" i="1" sz="1700"/>
          </a:p>
          <a:p>
            <a:pPr indent="0" lvl="0" marL="0" rtl="0" algn="l">
              <a:spcBef>
                <a:spcPts val="1000"/>
              </a:spcBef>
              <a:spcAft>
                <a:spcPts val="0"/>
              </a:spcAft>
              <a:buNone/>
            </a:pPr>
            <a:r>
              <a:rPr lang="en-US" sz="1700"/>
              <a:t>Native American - 25</a:t>
            </a:r>
            <a:endParaRPr sz="1700"/>
          </a:p>
          <a:p>
            <a:pPr indent="0" lvl="0" marL="0" rtl="0" algn="l">
              <a:spcBef>
                <a:spcPts val="1000"/>
              </a:spcBef>
              <a:spcAft>
                <a:spcPts val="0"/>
              </a:spcAft>
              <a:buNone/>
            </a:pPr>
            <a:r>
              <a:rPr lang="en-US" sz="1700"/>
              <a:t>Non-Native - 42</a:t>
            </a:r>
            <a:endParaRPr sz="1700"/>
          </a:p>
          <a:p>
            <a:pPr indent="0" lvl="0" marL="0" rtl="0" algn="l">
              <a:spcBef>
                <a:spcPts val="1000"/>
              </a:spcBef>
              <a:spcAft>
                <a:spcPts val="0"/>
              </a:spcAft>
              <a:buNone/>
            </a:pPr>
            <a:r>
              <a:rPr b="1" i="1" lang="en-US" sz="1700"/>
              <a:t>SAT Prep</a:t>
            </a:r>
            <a:endParaRPr b="1" i="1" sz="1700"/>
          </a:p>
          <a:p>
            <a:pPr indent="0" lvl="0" marL="0" rtl="0" algn="l">
              <a:spcBef>
                <a:spcPts val="1000"/>
              </a:spcBef>
              <a:spcAft>
                <a:spcPts val="0"/>
              </a:spcAft>
              <a:buClr>
                <a:schemeClr val="dk1"/>
              </a:buClr>
              <a:buSzPts val="1100"/>
              <a:buFont typeface="Arial"/>
              <a:buNone/>
            </a:pPr>
            <a:r>
              <a:rPr lang="en-US" sz="1700"/>
              <a:t>Native American - 18</a:t>
            </a:r>
            <a:endParaRPr sz="1700"/>
          </a:p>
          <a:p>
            <a:pPr indent="0" lvl="0" marL="0" rtl="0" algn="l">
              <a:spcBef>
                <a:spcPts val="1000"/>
              </a:spcBef>
              <a:spcAft>
                <a:spcPts val="0"/>
              </a:spcAft>
              <a:buClr>
                <a:schemeClr val="dk1"/>
              </a:buClr>
              <a:buSzPts val="1100"/>
              <a:buFont typeface="Arial"/>
              <a:buNone/>
            </a:pPr>
            <a:r>
              <a:rPr lang="en-US" sz="1700"/>
              <a:t>Non-Native - 33</a:t>
            </a:r>
            <a:endParaRPr sz="1700"/>
          </a:p>
          <a:p>
            <a:pPr indent="0" lvl="0" marL="0" rtl="0" algn="l">
              <a:spcBef>
                <a:spcPts val="1000"/>
              </a:spcBef>
              <a:spcAft>
                <a:spcPts val="0"/>
              </a:spcAft>
              <a:buClr>
                <a:schemeClr val="dk1"/>
              </a:buClr>
              <a:buSzPts val="1100"/>
              <a:buFont typeface="Arial"/>
              <a:buNone/>
            </a:pPr>
            <a:r>
              <a:t/>
            </a:r>
            <a:endParaRPr sz="1700"/>
          </a:p>
          <a:p>
            <a:pPr indent="0" lvl="0" marL="0" rtl="0" algn="l">
              <a:spcBef>
                <a:spcPts val="1000"/>
              </a:spcBef>
              <a:spcAft>
                <a:spcPts val="0"/>
              </a:spcAft>
              <a:buNone/>
            </a:pPr>
            <a:r>
              <a:t/>
            </a:r>
            <a:endParaRPr b="1" i="1" sz="1700"/>
          </a:p>
          <a:p>
            <a:pPr indent="0" lvl="0" marL="0" rtl="0" algn="l">
              <a:spcBef>
                <a:spcPts val="1000"/>
              </a:spcBef>
              <a:spcAft>
                <a:spcPts val="0"/>
              </a:spcAft>
              <a:buNone/>
            </a:pPr>
            <a:r>
              <a:t/>
            </a:r>
            <a:endParaRPr sz="17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3"/>
          <p:cNvSpPr txBox="1"/>
          <p:nvPr>
            <p:ph type="title"/>
          </p:nvPr>
        </p:nvSpPr>
        <p:spPr>
          <a:xfrm>
            <a:off x="3152925" y="192148"/>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PROGRAM PLAN FOR 2021-2022</a:t>
            </a:r>
            <a:endParaRPr/>
          </a:p>
        </p:txBody>
      </p:sp>
      <p:grpSp>
        <p:nvGrpSpPr>
          <p:cNvPr id="320" name="Google Shape;320;p43"/>
          <p:cNvGrpSpPr/>
          <p:nvPr/>
        </p:nvGrpSpPr>
        <p:grpSpPr>
          <a:xfrm>
            <a:off x="806722" y="1270373"/>
            <a:ext cx="10813637" cy="4013727"/>
            <a:chOff x="3381" y="5343"/>
            <a:chExt cx="10813637" cy="4013727"/>
          </a:xfrm>
        </p:grpSpPr>
        <p:sp>
          <p:nvSpPr>
            <p:cNvPr id="321" name="Google Shape;321;p43"/>
            <p:cNvSpPr/>
            <p:nvPr/>
          </p:nvSpPr>
          <p:spPr>
            <a:xfrm>
              <a:off x="3381" y="5343"/>
              <a:ext cx="3296840" cy="944715"/>
            </a:xfrm>
            <a:prstGeom prst="rect">
              <a:avLst/>
            </a:prstGeom>
            <a:solidFill>
              <a:srgbClr val="C4220A"/>
            </a:solidFill>
            <a:ln cap="flat" cmpd="sng" w="12700">
              <a:solidFill>
                <a:srgbClr val="C4220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3"/>
            <p:cNvSpPr txBox="1"/>
            <p:nvPr/>
          </p:nvSpPr>
          <p:spPr>
            <a:xfrm>
              <a:off x="3381" y="5343"/>
              <a:ext cx="3296840" cy="944715"/>
            </a:xfrm>
            <a:prstGeom prst="rect">
              <a:avLst/>
            </a:prstGeom>
            <a:noFill/>
            <a:ln>
              <a:noFill/>
            </a:ln>
          </p:spPr>
          <p:txBody>
            <a:bodyPr anchorCtr="0" anchor="ctr" bIns="105650" lIns="184900" spcFirstLastPara="1" rIns="184900" wrap="square" tIns="105650">
              <a:noAutofit/>
            </a:bodyPr>
            <a:lstStyle/>
            <a:p>
              <a:pPr indent="0" lvl="0" marL="0" marR="0" rtl="0" algn="ctr">
                <a:lnSpc>
                  <a:spcPct val="90000"/>
                </a:lnSpc>
                <a:spcBef>
                  <a:spcPts val="0"/>
                </a:spcBef>
                <a:spcAft>
                  <a:spcPts val="0"/>
                </a:spcAft>
                <a:buNone/>
              </a:pPr>
              <a:r>
                <a:rPr lang="en-US" sz="2600">
                  <a:solidFill>
                    <a:schemeClr val="lt1"/>
                  </a:solidFill>
                  <a:latin typeface="Century Gothic"/>
                  <a:ea typeface="Century Gothic"/>
                  <a:cs typeface="Century Gothic"/>
                  <a:sym typeface="Century Gothic"/>
                </a:rPr>
                <a:t>Increase Student Achievement</a:t>
              </a:r>
              <a:endParaRPr sz="2600">
                <a:solidFill>
                  <a:schemeClr val="lt1"/>
                </a:solidFill>
                <a:latin typeface="Century Gothic"/>
                <a:ea typeface="Century Gothic"/>
                <a:cs typeface="Century Gothic"/>
                <a:sym typeface="Century Gothic"/>
              </a:endParaRPr>
            </a:p>
          </p:txBody>
        </p:sp>
        <p:sp>
          <p:nvSpPr>
            <p:cNvPr id="323" name="Google Shape;323;p43"/>
            <p:cNvSpPr/>
            <p:nvPr/>
          </p:nvSpPr>
          <p:spPr>
            <a:xfrm>
              <a:off x="3381" y="950059"/>
              <a:ext cx="3296840" cy="3068909"/>
            </a:xfrm>
            <a:prstGeom prst="rect">
              <a:avLst/>
            </a:prstGeom>
            <a:solidFill>
              <a:srgbClr val="E8CBCA">
                <a:alpha val="89803"/>
              </a:srgbClr>
            </a:solidFill>
            <a:ln cap="flat" cmpd="sng" w="12700">
              <a:solidFill>
                <a:srgbClr val="E8CB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3"/>
            <p:cNvSpPr txBox="1"/>
            <p:nvPr/>
          </p:nvSpPr>
          <p:spPr>
            <a:xfrm>
              <a:off x="3384" y="950070"/>
              <a:ext cx="3296700" cy="3069000"/>
            </a:xfrm>
            <a:prstGeom prst="rect">
              <a:avLst/>
            </a:prstGeom>
            <a:noFill/>
            <a:ln>
              <a:noFill/>
            </a:ln>
          </p:spPr>
          <p:txBody>
            <a:bodyPr anchorCtr="0" anchor="t" bIns="208025" lIns="138675" spcFirstLastPara="1" rIns="184900" wrap="square" tIns="138675">
              <a:noAutofit/>
            </a:bodyPr>
            <a:lstStyle/>
            <a:p>
              <a:pPr indent="-209550" lvl="1" marL="228600" marR="0" rtl="0" algn="l">
                <a:lnSpc>
                  <a:spcPct val="90000"/>
                </a:lnSpc>
                <a:spcBef>
                  <a:spcPts val="0"/>
                </a:spcBef>
                <a:spcAft>
                  <a:spcPts val="0"/>
                </a:spcAft>
                <a:buClr>
                  <a:schemeClr val="dk1"/>
                </a:buClr>
                <a:buSzPts val="2300"/>
                <a:buFont typeface="Century Gothic"/>
                <a:buChar char="•"/>
              </a:pPr>
              <a:r>
                <a:rPr b="0" i="0" lang="en-US" sz="2300" u="none" cap="none" strike="noStrike">
                  <a:solidFill>
                    <a:schemeClr val="dk1"/>
                  </a:solidFill>
                  <a:latin typeface="Century Gothic"/>
                  <a:ea typeface="Century Gothic"/>
                  <a:cs typeface="Century Gothic"/>
                  <a:sym typeface="Century Gothic"/>
                </a:rPr>
                <a:t>Check-in Check out</a:t>
              </a:r>
              <a:endParaRPr b="0" i="0" sz="2300" u="none" cap="none" strike="noStrike">
                <a:solidFill>
                  <a:schemeClr val="dk1"/>
                </a:solidFill>
                <a:latin typeface="Century Gothic"/>
                <a:ea typeface="Century Gothic"/>
                <a:cs typeface="Century Gothic"/>
                <a:sym typeface="Century Gothic"/>
              </a:endParaRPr>
            </a:p>
            <a:p>
              <a:pPr indent="-209550" lvl="1" marL="228600" marR="0" rtl="0" algn="l">
                <a:lnSpc>
                  <a:spcPct val="90000"/>
                </a:lnSpc>
                <a:spcBef>
                  <a:spcPts val="390"/>
                </a:spcBef>
                <a:spcAft>
                  <a:spcPts val="0"/>
                </a:spcAft>
                <a:buClr>
                  <a:schemeClr val="dk1"/>
                </a:buClr>
                <a:buSzPts val="2300"/>
                <a:buFont typeface="Century Gothic"/>
                <a:buChar char="•"/>
              </a:pPr>
              <a:r>
                <a:rPr b="0" i="0" lang="en-US" sz="2300" u="none" cap="none" strike="noStrike">
                  <a:solidFill>
                    <a:schemeClr val="dk1"/>
                  </a:solidFill>
                  <a:latin typeface="Century Gothic"/>
                  <a:ea typeface="Century Gothic"/>
                  <a:cs typeface="Century Gothic"/>
                  <a:sym typeface="Century Gothic"/>
                </a:rPr>
                <a:t>Programming Access</a:t>
              </a:r>
              <a:endParaRPr b="0" i="0" sz="2300" u="none" cap="none" strike="noStrike">
                <a:solidFill>
                  <a:schemeClr val="dk1"/>
                </a:solidFill>
                <a:latin typeface="Century Gothic"/>
                <a:ea typeface="Century Gothic"/>
                <a:cs typeface="Century Gothic"/>
                <a:sym typeface="Century Gothic"/>
              </a:endParaRPr>
            </a:p>
            <a:p>
              <a:pPr indent="-209550" lvl="1" marL="228600" marR="0" rtl="0" algn="l">
                <a:lnSpc>
                  <a:spcPct val="90000"/>
                </a:lnSpc>
                <a:spcBef>
                  <a:spcPts val="390"/>
                </a:spcBef>
                <a:spcAft>
                  <a:spcPts val="0"/>
                </a:spcAft>
                <a:buClr>
                  <a:schemeClr val="dk1"/>
                </a:buClr>
                <a:buSzPts val="2300"/>
                <a:buFont typeface="Century Gothic"/>
                <a:buChar char="•"/>
              </a:pPr>
              <a:r>
                <a:rPr b="0" i="0" lang="en-US" sz="2300" u="none" cap="none" strike="noStrike">
                  <a:solidFill>
                    <a:schemeClr val="dk1"/>
                  </a:solidFill>
                  <a:latin typeface="Century Gothic"/>
                  <a:ea typeface="Century Gothic"/>
                  <a:cs typeface="Century Gothic"/>
                  <a:sym typeface="Century Gothic"/>
                </a:rPr>
                <a:t>Encourage Rigorous Coursework </a:t>
              </a:r>
              <a:endParaRPr b="0" i="0" sz="2300" u="none" cap="none" strike="noStrike">
                <a:solidFill>
                  <a:schemeClr val="dk1"/>
                </a:solidFill>
                <a:latin typeface="Century Gothic"/>
                <a:ea typeface="Century Gothic"/>
                <a:cs typeface="Century Gothic"/>
                <a:sym typeface="Century Gothic"/>
              </a:endParaRPr>
            </a:p>
            <a:p>
              <a:pPr indent="-209550" lvl="1" marL="228600" marR="0" rtl="0" algn="l">
                <a:lnSpc>
                  <a:spcPct val="90000"/>
                </a:lnSpc>
                <a:spcBef>
                  <a:spcPts val="390"/>
                </a:spcBef>
                <a:spcAft>
                  <a:spcPts val="0"/>
                </a:spcAft>
                <a:buClr>
                  <a:schemeClr val="dk1"/>
                </a:buClr>
                <a:buSzPts val="2300"/>
                <a:buFont typeface="Century Gothic"/>
                <a:buChar char="•"/>
              </a:pPr>
              <a:r>
                <a:rPr lang="en-US" sz="2300">
                  <a:solidFill>
                    <a:schemeClr val="dk1"/>
                  </a:solidFill>
                  <a:latin typeface="Century Gothic"/>
                  <a:ea typeface="Century Gothic"/>
                  <a:cs typeface="Century Gothic"/>
                  <a:sym typeface="Century Gothic"/>
                </a:rPr>
                <a:t>Native American Literature</a:t>
              </a:r>
              <a:endParaRPr sz="2300">
                <a:solidFill>
                  <a:schemeClr val="dk1"/>
                </a:solidFill>
                <a:latin typeface="Century Gothic"/>
                <a:ea typeface="Century Gothic"/>
                <a:cs typeface="Century Gothic"/>
                <a:sym typeface="Century Gothic"/>
              </a:endParaRPr>
            </a:p>
          </p:txBody>
        </p:sp>
        <p:sp>
          <p:nvSpPr>
            <p:cNvPr id="325" name="Google Shape;325;p43"/>
            <p:cNvSpPr/>
            <p:nvPr/>
          </p:nvSpPr>
          <p:spPr>
            <a:xfrm>
              <a:off x="3761779" y="5343"/>
              <a:ext cx="3296840" cy="944715"/>
            </a:xfrm>
            <a:prstGeom prst="rect">
              <a:avLst/>
            </a:prstGeom>
            <a:solidFill>
              <a:srgbClr val="C4220A"/>
            </a:solidFill>
            <a:ln cap="flat" cmpd="sng" w="12700">
              <a:solidFill>
                <a:srgbClr val="C4220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3"/>
            <p:cNvSpPr txBox="1"/>
            <p:nvPr/>
          </p:nvSpPr>
          <p:spPr>
            <a:xfrm>
              <a:off x="3761779" y="5343"/>
              <a:ext cx="3296840" cy="944715"/>
            </a:xfrm>
            <a:prstGeom prst="rect">
              <a:avLst/>
            </a:prstGeom>
            <a:noFill/>
            <a:ln>
              <a:noFill/>
            </a:ln>
          </p:spPr>
          <p:txBody>
            <a:bodyPr anchorCtr="0" anchor="ctr" bIns="105650" lIns="184900" spcFirstLastPara="1" rIns="184900" wrap="square" tIns="105650">
              <a:noAutofit/>
            </a:bodyPr>
            <a:lstStyle/>
            <a:p>
              <a:pPr indent="0" lvl="0" marL="0" marR="0" rtl="0" algn="ctr">
                <a:lnSpc>
                  <a:spcPct val="90000"/>
                </a:lnSpc>
                <a:spcBef>
                  <a:spcPts val="0"/>
                </a:spcBef>
                <a:spcAft>
                  <a:spcPts val="0"/>
                </a:spcAft>
                <a:buNone/>
              </a:pPr>
              <a:r>
                <a:rPr lang="en-US" sz="2600">
                  <a:solidFill>
                    <a:schemeClr val="lt1"/>
                  </a:solidFill>
                  <a:latin typeface="Century Gothic"/>
                  <a:ea typeface="Century Gothic"/>
                  <a:cs typeface="Century Gothic"/>
                  <a:sym typeface="Century Gothic"/>
                </a:rPr>
                <a:t>Increase Graduation Rate</a:t>
              </a:r>
              <a:endParaRPr sz="2600">
                <a:solidFill>
                  <a:schemeClr val="lt1"/>
                </a:solidFill>
                <a:latin typeface="Century Gothic"/>
                <a:ea typeface="Century Gothic"/>
                <a:cs typeface="Century Gothic"/>
                <a:sym typeface="Century Gothic"/>
              </a:endParaRPr>
            </a:p>
          </p:txBody>
        </p:sp>
        <p:sp>
          <p:nvSpPr>
            <p:cNvPr id="327" name="Google Shape;327;p43"/>
            <p:cNvSpPr/>
            <p:nvPr/>
          </p:nvSpPr>
          <p:spPr>
            <a:xfrm>
              <a:off x="3761779" y="950059"/>
              <a:ext cx="3296840" cy="3068909"/>
            </a:xfrm>
            <a:prstGeom prst="rect">
              <a:avLst/>
            </a:prstGeom>
            <a:solidFill>
              <a:srgbClr val="E8CBCA">
                <a:alpha val="89803"/>
              </a:srgbClr>
            </a:solidFill>
            <a:ln cap="flat" cmpd="sng" w="12700">
              <a:solidFill>
                <a:srgbClr val="E8CB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3"/>
            <p:cNvSpPr txBox="1"/>
            <p:nvPr/>
          </p:nvSpPr>
          <p:spPr>
            <a:xfrm>
              <a:off x="3761779" y="950059"/>
              <a:ext cx="3296840" cy="3068909"/>
            </a:xfrm>
            <a:prstGeom prst="rect">
              <a:avLst/>
            </a:prstGeom>
            <a:noFill/>
            <a:ln>
              <a:noFill/>
            </a:ln>
          </p:spPr>
          <p:txBody>
            <a:bodyPr anchorCtr="0" anchor="t" bIns="208025" lIns="138675" spcFirstLastPara="1" rIns="184900" wrap="square" tIns="138675">
              <a:noAutofit/>
            </a:bodyPr>
            <a:lstStyle/>
            <a:p>
              <a:pPr indent="-228600" lvl="1" marL="228600" marR="0" rtl="0" algn="l">
                <a:lnSpc>
                  <a:spcPct val="90000"/>
                </a:lnSpc>
                <a:spcBef>
                  <a:spcPts val="0"/>
                </a:spcBef>
                <a:spcAft>
                  <a:spcPts val="0"/>
                </a:spcAft>
                <a:buClr>
                  <a:schemeClr val="dk1"/>
                </a:buClr>
                <a:buSzPts val="2600"/>
                <a:buFont typeface="Century Gothic"/>
                <a:buChar char="•"/>
              </a:pPr>
              <a:r>
                <a:rPr lang="en-US" sz="2300">
                  <a:solidFill>
                    <a:schemeClr val="dk1"/>
                  </a:solidFill>
                  <a:latin typeface="Century Gothic"/>
                  <a:ea typeface="Century Gothic"/>
                  <a:cs typeface="Century Gothic"/>
                  <a:sym typeface="Century Gothic"/>
                </a:rPr>
                <a:t>Early Warning and Intervention System</a:t>
              </a:r>
              <a:endParaRPr sz="2300">
                <a:solidFill>
                  <a:schemeClr val="dk1"/>
                </a:solidFill>
                <a:latin typeface="Century Gothic"/>
                <a:ea typeface="Century Gothic"/>
                <a:cs typeface="Century Gothic"/>
                <a:sym typeface="Century Gothic"/>
              </a:endParaRPr>
            </a:p>
            <a:p>
              <a:pPr indent="-228600" lvl="1" marL="228600" marR="0" rtl="0" algn="l">
                <a:lnSpc>
                  <a:spcPct val="90000"/>
                </a:lnSpc>
                <a:spcBef>
                  <a:spcPts val="390"/>
                </a:spcBef>
                <a:spcAft>
                  <a:spcPts val="0"/>
                </a:spcAft>
                <a:buClr>
                  <a:schemeClr val="dk1"/>
                </a:buClr>
                <a:buSzPts val="2600"/>
                <a:buFont typeface="Century Gothic"/>
                <a:buChar char="•"/>
              </a:pPr>
              <a:r>
                <a:rPr lang="en-US" sz="2300">
                  <a:solidFill>
                    <a:schemeClr val="dk1"/>
                  </a:solidFill>
                  <a:latin typeface="Century Gothic"/>
                  <a:ea typeface="Century Gothic"/>
                  <a:cs typeface="Century Gothic"/>
                  <a:sym typeface="Century Gothic"/>
                </a:rPr>
                <a:t>Credit Recovery</a:t>
              </a:r>
              <a:endParaRPr sz="2300">
                <a:solidFill>
                  <a:schemeClr val="dk1"/>
                </a:solidFill>
                <a:latin typeface="Century Gothic"/>
                <a:ea typeface="Century Gothic"/>
                <a:cs typeface="Century Gothic"/>
                <a:sym typeface="Century Gothic"/>
              </a:endParaRPr>
            </a:p>
            <a:p>
              <a:pPr indent="-209550" lvl="1" marL="228600" marR="0" rtl="0" algn="l">
                <a:lnSpc>
                  <a:spcPct val="90000"/>
                </a:lnSpc>
                <a:spcBef>
                  <a:spcPts val="390"/>
                </a:spcBef>
                <a:spcAft>
                  <a:spcPts val="0"/>
                </a:spcAft>
                <a:buClr>
                  <a:schemeClr val="dk1"/>
                </a:buClr>
                <a:buSzPts val="2300"/>
                <a:buFont typeface="Century Gothic"/>
                <a:buChar char="•"/>
              </a:pPr>
              <a:r>
                <a:rPr lang="en-US" sz="2300">
                  <a:solidFill>
                    <a:schemeClr val="dk1"/>
                  </a:solidFill>
                  <a:latin typeface="Century Gothic"/>
                  <a:ea typeface="Century Gothic"/>
                  <a:cs typeface="Century Gothic"/>
                  <a:sym typeface="Century Gothic"/>
                </a:rPr>
                <a:t>Partnerships</a:t>
              </a:r>
              <a:endParaRPr sz="2300">
                <a:solidFill>
                  <a:schemeClr val="dk1"/>
                </a:solidFill>
                <a:latin typeface="Century Gothic"/>
                <a:ea typeface="Century Gothic"/>
                <a:cs typeface="Century Gothic"/>
                <a:sym typeface="Century Gothic"/>
              </a:endParaRPr>
            </a:p>
            <a:p>
              <a:pPr indent="-330200" lvl="2" marL="571500" marR="0" rtl="0" algn="l">
                <a:lnSpc>
                  <a:spcPct val="90000"/>
                </a:lnSpc>
                <a:spcBef>
                  <a:spcPts val="39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Mentorship</a:t>
              </a:r>
              <a:endParaRPr sz="1600">
                <a:solidFill>
                  <a:schemeClr val="dk1"/>
                </a:solidFill>
                <a:latin typeface="Century Gothic"/>
                <a:ea typeface="Century Gothic"/>
                <a:cs typeface="Century Gothic"/>
                <a:sym typeface="Century Gothic"/>
              </a:endParaRPr>
            </a:p>
            <a:p>
              <a:pPr indent="-330200" lvl="2" marL="571500" marR="0" rtl="0" algn="l">
                <a:lnSpc>
                  <a:spcPct val="90000"/>
                </a:lnSpc>
                <a:spcBef>
                  <a:spcPts val="39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Tribal Youth Council</a:t>
              </a:r>
              <a:endParaRPr sz="1600">
                <a:solidFill>
                  <a:schemeClr val="dk1"/>
                </a:solidFill>
                <a:latin typeface="Century Gothic"/>
                <a:ea typeface="Century Gothic"/>
                <a:cs typeface="Century Gothic"/>
                <a:sym typeface="Century Gothic"/>
              </a:endParaRPr>
            </a:p>
            <a:p>
              <a:pPr indent="-330200" lvl="2" marL="571500" marR="0" rtl="0" algn="l">
                <a:lnSpc>
                  <a:spcPct val="90000"/>
                </a:lnSpc>
                <a:spcBef>
                  <a:spcPts val="39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Cultural presentations</a:t>
              </a:r>
              <a:endParaRPr sz="1600">
                <a:solidFill>
                  <a:schemeClr val="dk1"/>
                </a:solidFill>
                <a:latin typeface="Century Gothic"/>
                <a:ea typeface="Century Gothic"/>
                <a:cs typeface="Century Gothic"/>
                <a:sym typeface="Century Gothic"/>
              </a:endParaRPr>
            </a:p>
          </p:txBody>
        </p:sp>
        <p:sp>
          <p:nvSpPr>
            <p:cNvPr id="329" name="Google Shape;329;p43"/>
            <p:cNvSpPr/>
            <p:nvPr/>
          </p:nvSpPr>
          <p:spPr>
            <a:xfrm>
              <a:off x="7520178" y="5343"/>
              <a:ext cx="3296840" cy="944715"/>
            </a:xfrm>
            <a:prstGeom prst="rect">
              <a:avLst/>
            </a:prstGeom>
            <a:solidFill>
              <a:srgbClr val="C4220A"/>
            </a:solidFill>
            <a:ln cap="flat" cmpd="sng" w="12700">
              <a:solidFill>
                <a:srgbClr val="C4220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3"/>
            <p:cNvSpPr txBox="1"/>
            <p:nvPr/>
          </p:nvSpPr>
          <p:spPr>
            <a:xfrm>
              <a:off x="7520178" y="5343"/>
              <a:ext cx="3296840" cy="944715"/>
            </a:xfrm>
            <a:prstGeom prst="rect">
              <a:avLst/>
            </a:prstGeom>
            <a:noFill/>
            <a:ln>
              <a:noFill/>
            </a:ln>
          </p:spPr>
          <p:txBody>
            <a:bodyPr anchorCtr="0" anchor="ctr" bIns="105650" lIns="184900" spcFirstLastPara="1" rIns="184900" wrap="square" tIns="105650">
              <a:noAutofit/>
            </a:bodyPr>
            <a:lstStyle/>
            <a:p>
              <a:pPr indent="0" lvl="0" marL="0" marR="0" rtl="0" algn="ctr">
                <a:lnSpc>
                  <a:spcPct val="90000"/>
                </a:lnSpc>
                <a:spcBef>
                  <a:spcPts val="0"/>
                </a:spcBef>
                <a:spcAft>
                  <a:spcPts val="0"/>
                </a:spcAft>
                <a:buNone/>
              </a:pPr>
              <a:r>
                <a:rPr lang="en-US" sz="2600">
                  <a:solidFill>
                    <a:schemeClr val="lt1"/>
                  </a:solidFill>
                  <a:latin typeface="Century Gothic"/>
                  <a:ea typeface="Century Gothic"/>
                  <a:cs typeface="Century Gothic"/>
                  <a:sym typeface="Century Gothic"/>
                </a:rPr>
                <a:t>Decrease Chronic Absenteeism</a:t>
              </a:r>
              <a:endParaRPr sz="2600">
                <a:solidFill>
                  <a:schemeClr val="lt1"/>
                </a:solidFill>
                <a:latin typeface="Century Gothic"/>
                <a:ea typeface="Century Gothic"/>
                <a:cs typeface="Century Gothic"/>
                <a:sym typeface="Century Gothic"/>
              </a:endParaRPr>
            </a:p>
          </p:txBody>
        </p:sp>
        <p:sp>
          <p:nvSpPr>
            <p:cNvPr id="331" name="Google Shape;331;p43"/>
            <p:cNvSpPr/>
            <p:nvPr/>
          </p:nvSpPr>
          <p:spPr>
            <a:xfrm>
              <a:off x="7520178" y="950059"/>
              <a:ext cx="3296840" cy="3068909"/>
            </a:xfrm>
            <a:prstGeom prst="rect">
              <a:avLst/>
            </a:prstGeom>
            <a:solidFill>
              <a:srgbClr val="E8CBCA">
                <a:alpha val="89803"/>
              </a:srgbClr>
            </a:solidFill>
            <a:ln cap="flat" cmpd="sng" w="12700">
              <a:solidFill>
                <a:srgbClr val="E8CB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3"/>
            <p:cNvSpPr txBox="1"/>
            <p:nvPr/>
          </p:nvSpPr>
          <p:spPr>
            <a:xfrm>
              <a:off x="7520178" y="950059"/>
              <a:ext cx="3296840" cy="3068909"/>
            </a:xfrm>
            <a:prstGeom prst="rect">
              <a:avLst/>
            </a:prstGeom>
            <a:noFill/>
            <a:ln>
              <a:noFill/>
            </a:ln>
          </p:spPr>
          <p:txBody>
            <a:bodyPr anchorCtr="0" anchor="t" bIns="208025" lIns="138675" spcFirstLastPara="1" rIns="184900" wrap="square" tIns="138675">
              <a:noAutofit/>
            </a:bodyPr>
            <a:lstStyle/>
            <a:p>
              <a:pPr indent="-228600" lvl="1" marL="228600" marR="0" rtl="0" algn="l">
                <a:lnSpc>
                  <a:spcPct val="150000"/>
                </a:lnSpc>
                <a:spcBef>
                  <a:spcPts val="0"/>
                </a:spcBef>
                <a:spcAft>
                  <a:spcPts val="0"/>
                </a:spcAft>
                <a:buClr>
                  <a:schemeClr val="dk1"/>
                </a:buClr>
                <a:buSzPts val="2600"/>
                <a:buFont typeface="Century Gothic"/>
                <a:buChar char="•"/>
              </a:pPr>
              <a:r>
                <a:rPr lang="en-US" sz="2300">
                  <a:solidFill>
                    <a:schemeClr val="dk1"/>
                  </a:solidFill>
                  <a:latin typeface="Century Gothic"/>
                  <a:ea typeface="Century Gothic"/>
                  <a:cs typeface="Century Gothic"/>
                  <a:sym typeface="Century Gothic"/>
                </a:rPr>
                <a:t>PBIS</a:t>
              </a:r>
              <a:endParaRPr sz="2300">
                <a:solidFill>
                  <a:schemeClr val="dk1"/>
                </a:solidFill>
                <a:latin typeface="Century Gothic"/>
                <a:ea typeface="Century Gothic"/>
                <a:cs typeface="Century Gothic"/>
                <a:sym typeface="Century Gothic"/>
              </a:endParaRPr>
            </a:p>
            <a:p>
              <a:pPr indent="-228600" lvl="1" marL="228600" marR="0" rtl="0" algn="l">
                <a:lnSpc>
                  <a:spcPct val="150000"/>
                </a:lnSpc>
                <a:spcBef>
                  <a:spcPts val="0"/>
                </a:spcBef>
                <a:spcAft>
                  <a:spcPts val="0"/>
                </a:spcAft>
                <a:buClr>
                  <a:schemeClr val="dk1"/>
                </a:buClr>
                <a:buSzPts val="2600"/>
                <a:buFont typeface="Century Gothic"/>
                <a:buChar char="•"/>
              </a:pPr>
              <a:r>
                <a:rPr lang="en-US" sz="2300">
                  <a:solidFill>
                    <a:schemeClr val="dk1"/>
                  </a:solidFill>
                  <a:latin typeface="Century Gothic"/>
                  <a:ea typeface="Century Gothic"/>
                  <a:cs typeface="Century Gothic"/>
                  <a:sym typeface="Century Gothic"/>
                </a:rPr>
                <a:t>Early Warning</a:t>
              </a:r>
              <a:endParaRPr sz="2300">
                <a:solidFill>
                  <a:schemeClr val="dk1"/>
                </a:solidFill>
                <a:latin typeface="Century Gothic"/>
                <a:ea typeface="Century Gothic"/>
                <a:cs typeface="Century Gothic"/>
                <a:sym typeface="Century Gothic"/>
              </a:endParaRPr>
            </a:p>
            <a:p>
              <a:pPr indent="-228600" lvl="1" marL="228600" marR="0" rtl="0" algn="l">
                <a:lnSpc>
                  <a:spcPct val="150000"/>
                </a:lnSpc>
                <a:spcBef>
                  <a:spcPts val="0"/>
                </a:spcBef>
                <a:spcAft>
                  <a:spcPts val="0"/>
                </a:spcAft>
                <a:buClr>
                  <a:schemeClr val="dk1"/>
                </a:buClr>
                <a:buSzPts val="2600"/>
                <a:buFont typeface="Century Gothic"/>
                <a:buChar char="•"/>
              </a:pPr>
              <a:r>
                <a:rPr lang="en-US" sz="2300">
                  <a:solidFill>
                    <a:schemeClr val="dk1"/>
                  </a:solidFill>
                  <a:latin typeface="Century Gothic"/>
                  <a:ea typeface="Century Gothic"/>
                  <a:cs typeface="Century Gothic"/>
                  <a:sym typeface="Century Gothic"/>
                </a:rPr>
                <a:t>Parent Awareness</a:t>
              </a:r>
              <a:endParaRPr sz="2300">
                <a:solidFill>
                  <a:schemeClr val="dk1"/>
                </a:solidFill>
                <a:latin typeface="Century Gothic"/>
                <a:ea typeface="Century Gothic"/>
                <a:cs typeface="Century Gothic"/>
                <a:sym typeface="Century Gothic"/>
              </a:endParaRPr>
            </a:p>
            <a:p>
              <a:pPr indent="-209550" lvl="1" marL="228600" marR="0" rtl="0" algn="l">
                <a:lnSpc>
                  <a:spcPct val="150000"/>
                </a:lnSpc>
                <a:spcBef>
                  <a:spcPts val="0"/>
                </a:spcBef>
                <a:spcAft>
                  <a:spcPts val="0"/>
                </a:spcAft>
                <a:buClr>
                  <a:schemeClr val="dk1"/>
                </a:buClr>
                <a:buSzPts val="2300"/>
                <a:buFont typeface="Century Gothic"/>
                <a:buChar char="•"/>
              </a:pPr>
              <a:r>
                <a:rPr lang="en-US" sz="2300">
                  <a:solidFill>
                    <a:schemeClr val="dk1"/>
                  </a:solidFill>
                  <a:latin typeface="Century Gothic"/>
                  <a:ea typeface="Century Gothic"/>
                  <a:cs typeface="Century Gothic"/>
                  <a:sym typeface="Century Gothic"/>
                </a:rPr>
                <a:t>Cultural awareness</a:t>
              </a:r>
              <a:endParaRPr sz="2300">
                <a:solidFill>
                  <a:schemeClr val="dk1"/>
                </a:solidFill>
                <a:latin typeface="Century Gothic"/>
                <a:ea typeface="Century Gothic"/>
                <a:cs typeface="Century Gothic"/>
                <a:sym typeface="Century Gothic"/>
              </a:endParaRPr>
            </a:p>
            <a:p>
              <a:pPr indent="0" lvl="0" marL="914400" marR="0" rtl="0" algn="l">
                <a:lnSpc>
                  <a:spcPct val="90000"/>
                </a:lnSpc>
                <a:spcBef>
                  <a:spcPts val="0"/>
                </a:spcBef>
                <a:spcAft>
                  <a:spcPts val="0"/>
                </a:spcAft>
                <a:buNone/>
              </a:pPr>
              <a:r>
                <a:t/>
              </a:r>
              <a:endParaRPr sz="2300">
                <a:solidFill>
                  <a:schemeClr val="dk1"/>
                </a:solidFill>
                <a:latin typeface="Century Gothic"/>
                <a:ea typeface="Century Gothic"/>
                <a:cs typeface="Century Gothic"/>
                <a:sym typeface="Century Gothic"/>
              </a:endParaRPr>
            </a:p>
          </p:txBody>
        </p:sp>
      </p:grpSp>
      <p:sp>
        <p:nvSpPr>
          <p:cNvPr id="333" name="Google Shape;333;p43"/>
          <p:cNvSpPr txBox="1"/>
          <p:nvPr/>
        </p:nvSpPr>
        <p:spPr>
          <a:xfrm>
            <a:off x="810679" y="5574395"/>
            <a:ext cx="10805700" cy="3693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Professional learning in cultural competency</a:t>
            </a:r>
            <a:endParaRPr sz="1800">
              <a:solidFill>
                <a:schemeClr val="dk1"/>
              </a:solidFill>
              <a:latin typeface="Century Gothic"/>
              <a:ea typeface="Century Gothic"/>
              <a:cs typeface="Century Gothic"/>
              <a:sym typeface="Century Gothic"/>
            </a:endParaRPr>
          </a:p>
        </p:txBody>
      </p:sp>
      <p:sp>
        <p:nvSpPr>
          <p:cNvPr id="334" name="Google Shape;334;p43"/>
          <p:cNvSpPr txBox="1"/>
          <p:nvPr/>
        </p:nvSpPr>
        <p:spPr>
          <a:xfrm>
            <a:off x="810679" y="6233990"/>
            <a:ext cx="10805700" cy="3693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Increase Parent Involvement</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4"/>
          <p:cNvSpPr txBox="1"/>
          <p:nvPr>
            <p:ph type="title"/>
          </p:nvPr>
        </p:nvSpPr>
        <p:spPr>
          <a:xfrm>
            <a:off x="2979575" y="254250"/>
            <a:ext cx="8610600" cy="1047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US"/>
              <a:t>Picture Highlights from 2020-2021</a:t>
            </a:r>
            <a:endParaRPr/>
          </a:p>
        </p:txBody>
      </p:sp>
      <p:sp>
        <p:nvSpPr>
          <p:cNvPr id="341" name="Google Shape;341;p44"/>
          <p:cNvSpPr txBox="1"/>
          <p:nvPr>
            <p:ph idx="1" type="body"/>
          </p:nvPr>
        </p:nvSpPr>
        <p:spPr>
          <a:xfrm>
            <a:off x="165800" y="1925725"/>
            <a:ext cx="11340600" cy="479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342" name="Google Shape;342;p44"/>
          <p:cNvPicPr preferRelativeResize="0"/>
          <p:nvPr/>
        </p:nvPicPr>
        <p:blipFill>
          <a:blip r:embed="rId3">
            <a:alphaModFix/>
          </a:blip>
          <a:stretch>
            <a:fillRect/>
          </a:stretch>
        </p:blipFill>
        <p:spPr>
          <a:xfrm>
            <a:off x="3439425" y="1233275"/>
            <a:ext cx="4311997" cy="3364099"/>
          </a:xfrm>
          <a:prstGeom prst="rect">
            <a:avLst/>
          </a:prstGeom>
          <a:noFill/>
          <a:ln>
            <a:noFill/>
          </a:ln>
        </p:spPr>
      </p:pic>
      <p:pic>
        <p:nvPicPr>
          <p:cNvPr id="343" name="Google Shape;343;p44"/>
          <p:cNvPicPr preferRelativeResize="0"/>
          <p:nvPr/>
        </p:nvPicPr>
        <p:blipFill>
          <a:blip r:embed="rId4">
            <a:alphaModFix/>
          </a:blip>
          <a:stretch>
            <a:fillRect/>
          </a:stretch>
        </p:blipFill>
        <p:spPr>
          <a:xfrm>
            <a:off x="452700" y="4620931"/>
            <a:ext cx="2800000" cy="2099992"/>
          </a:xfrm>
          <a:prstGeom prst="rect">
            <a:avLst/>
          </a:prstGeom>
          <a:noFill/>
          <a:ln>
            <a:noFill/>
          </a:ln>
        </p:spPr>
      </p:pic>
      <p:pic>
        <p:nvPicPr>
          <p:cNvPr id="344" name="Google Shape;344;p44"/>
          <p:cNvPicPr preferRelativeResize="0"/>
          <p:nvPr/>
        </p:nvPicPr>
        <p:blipFill>
          <a:blip r:embed="rId5">
            <a:alphaModFix/>
          </a:blip>
          <a:stretch>
            <a:fillRect/>
          </a:stretch>
        </p:blipFill>
        <p:spPr>
          <a:xfrm>
            <a:off x="8416275" y="4726050"/>
            <a:ext cx="2519680" cy="1889760"/>
          </a:xfrm>
          <a:prstGeom prst="rect">
            <a:avLst/>
          </a:prstGeom>
          <a:noFill/>
          <a:ln>
            <a:noFill/>
          </a:ln>
        </p:spPr>
      </p:pic>
      <p:pic>
        <p:nvPicPr>
          <p:cNvPr id="345" name="Google Shape;345;p44"/>
          <p:cNvPicPr preferRelativeResize="0"/>
          <p:nvPr/>
        </p:nvPicPr>
        <p:blipFill>
          <a:blip r:embed="rId6">
            <a:alphaModFix/>
          </a:blip>
          <a:stretch>
            <a:fillRect/>
          </a:stretch>
        </p:blipFill>
        <p:spPr>
          <a:xfrm>
            <a:off x="39685" y="2621450"/>
            <a:ext cx="1892915" cy="1916950"/>
          </a:xfrm>
          <a:prstGeom prst="rect">
            <a:avLst/>
          </a:prstGeom>
          <a:noFill/>
          <a:ln>
            <a:noFill/>
          </a:ln>
        </p:spPr>
      </p:pic>
      <p:pic>
        <p:nvPicPr>
          <p:cNvPr id="346" name="Google Shape;346;p44"/>
          <p:cNvPicPr preferRelativeResize="0"/>
          <p:nvPr/>
        </p:nvPicPr>
        <p:blipFill>
          <a:blip r:embed="rId7">
            <a:alphaModFix/>
          </a:blip>
          <a:stretch>
            <a:fillRect/>
          </a:stretch>
        </p:blipFill>
        <p:spPr>
          <a:xfrm>
            <a:off x="8050050" y="2845425"/>
            <a:ext cx="2800002" cy="1889773"/>
          </a:xfrm>
          <a:prstGeom prst="rect">
            <a:avLst/>
          </a:prstGeom>
          <a:noFill/>
          <a:ln>
            <a:noFill/>
          </a:ln>
        </p:spPr>
      </p:pic>
      <p:pic>
        <p:nvPicPr>
          <p:cNvPr id="347" name="Google Shape;347;p44"/>
          <p:cNvPicPr preferRelativeResize="0"/>
          <p:nvPr/>
        </p:nvPicPr>
        <p:blipFill>
          <a:blip r:embed="rId8">
            <a:alphaModFix/>
          </a:blip>
          <a:stretch>
            <a:fillRect/>
          </a:stretch>
        </p:blipFill>
        <p:spPr>
          <a:xfrm>
            <a:off x="9911350" y="1242800"/>
            <a:ext cx="1594848" cy="1541174"/>
          </a:xfrm>
          <a:prstGeom prst="rect">
            <a:avLst/>
          </a:prstGeom>
          <a:noFill/>
          <a:ln>
            <a:noFill/>
          </a:ln>
        </p:spPr>
      </p:pic>
      <p:pic>
        <p:nvPicPr>
          <p:cNvPr id="348" name="Google Shape;348;p44"/>
          <p:cNvPicPr preferRelativeResize="0"/>
          <p:nvPr/>
        </p:nvPicPr>
        <p:blipFill>
          <a:blip r:embed="rId9">
            <a:alphaModFix/>
          </a:blip>
          <a:stretch>
            <a:fillRect/>
          </a:stretch>
        </p:blipFill>
        <p:spPr>
          <a:xfrm>
            <a:off x="140150" y="140425"/>
            <a:ext cx="1594850" cy="2188046"/>
          </a:xfrm>
          <a:prstGeom prst="rect">
            <a:avLst/>
          </a:prstGeom>
          <a:noFill/>
          <a:ln>
            <a:noFill/>
          </a:ln>
        </p:spPr>
      </p:pic>
      <p:pic>
        <p:nvPicPr>
          <p:cNvPr id="349" name="Google Shape;349;p44"/>
          <p:cNvPicPr preferRelativeResize="0"/>
          <p:nvPr/>
        </p:nvPicPr>
        <p:blipFill>
          <a:blip r:embed="rId10">
            <a:alphaModFix/>
          </a:blip>
          <a:stretch>
            <a:fillRect/>
          </a:stretch>
        </p:blipFill>
        <p:spPr>
          <a:xfrm>
            <a:off x="1597425" y="1233275"/>
            <a:ext cx="1800301" cy="1350226"/>
          </a:xfrm>
          <a:prstGeom prst="rect">
            <a:avLst/>
          </a:prstGeom>
          <a:noFill/>
          <a:ln>
            <a:noFill/>
          </a:ln>
        </p:spPr>
      </p:pic>
      <p:pic>
        <p:nvPicPr>
          <p:cNvPr id="350" name="Google Shape;350;p44"/>
          <p:cNvPicPr preferRelativeResize="0"/>
          <p:nvPr/>
        </p:nvPicPr>
        <p:blipFill>
          <a:blip r:embed="rId11">
            <a:alphaModFix/>
          </a:blip>
          <a:stretch>
            <a:fillRect/>
          </a:stretch>
        </p:blipFill>
        <p:spPr>
          <a:xfrm>
            <a:off x="2064025" y="2925602"/>
            <a:ext cx="2800000" cy="1889748"/>
          </a:xfrm>
          <a:prstGeom prst="rect">
            <a:avLst/>
          </a:prstGeom>
          <a:noFill/>
          <a:ln>
            <a:noFill/>
          </a:ln>
        </p:spPr>
      </p:pic>
      <p:pic>
        <p:nvPicPr>
          <p:cNvPr id="351" name="Google Shape;351;p44"/>
          <p:cNvPicPr preferRelativeResize="0"/>
          <p:nvPr/>
        </p:nvPicPr>
        <p:blipFill>
          <a:blip r:embed="rId12">
            <a:alphaModFix/>
          </a:blip>
          <a:stretch>
            <a:fillRect/>
          </a:stretch>
        </p:blipFill>
        <p:spPr>
          <a:xfrm>
            <a:off x="4864025" y="2925600"/>
            <a:ext cx="3074426" cy="3364100"/>
          </a:xfrm>
          <a:prstGeom prst="rect">
            <a:avLst/>
          </a:prstGeom>
          <a:noFill/>
          <a:ln>
            <a:noFill/>
          </a:ln>
        </p:spPr>
      </p:pic>
      <p:pic>
        <p:nvPicPr>
          <p:cNvPr id="352" name="Google Shape;352;p44"/>
          <p:cNvPicPr preferRelativeResize="0"/>
          <p:nvPr/>
        </p:nvPicPr>
        <p:blipFill>
          <a:blip r:embed="rId13">
            <a:alphaModFix/>
          </a:blip>
          <a:stretch>
            <a:fillRect/>
          </a:stretch>
        </p:blipFill>
        <p:spPr>
          <a:xfrm>
            <a:off x="7793129" y="1384409"/>
            <a:ext cx="2054922" cy="154119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5"/>
          <p:cNvSpPr txBox="1"/>
          <p:nvPr>
            <p:ph type="title"/>
          </p:nvPr>
        </p:nvSpPr>
        <p:spPr>
          <a:xfrm>
            <a:off x="3322575" y="615700"/>
            <a:ext cx="8610600" cy="1168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n-US"/>
              <a:t>Picture Highlights from 2020-2021</a:t>
            </a:r>
            <a:endParaRPr/>
          </a:p>
          <a:p>
            <a:pPr indent="0" lvl="0" marL="0" rtl="0" algn="r">
              <a:spcBef>
                <a:spcPts val="0"/>
              </a:spcBef>
              <a:spcAft>
                <a:spcPts val="0"/>
              </a:spcAft>
              <a:buNone/>
            </a:pPr>
            <a:r>
              <a:t/>
            </a:r>
            <a:endParaRPr/>
          </a:p>
        </p:txBody>
      </p:sp>
      <p:sp>
        <p:nvSpPr>
          <p:cNvPr id="359" name="Google Shape;359;p45"/>
          <p:cNvSpPr txBox="1"/>
          <p:nvPr>
            <p:ph idx="1" type="body"/>
          </p:nvPr>
        </p:nvSpPr>
        <p:spPr>
          <a:xfrm>
            <a:off x="685800" y="2194560"/>
            <a:ext cx="10820400" cy="4024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360" name="Google Shape;360;p45"/>
          <p:cNvPicPr preferRelativeResize="0"/>
          <p:nvPr/>
        </p:nvPicPr>
        <p:blipFill>
          <a:blip r:embed="rId3">
            <a:alphaModFix/>
          </a:blip>
          <a:stretch>
            <a:fillRect/>
          </a:stretch>
        </p:blipFill>
        <p:spPr>
          <a:xfrm>
            <a:off x="2755851" y="1434175"/>
            <a:ext cx="2495951" cy="2504292"/>
          </a:xfrm>
          <a:prstGeom prst="rect">
            <a:avLst/>
          </a:prstGeom>
          <a:noFill/>
          <a:ln>
            <a:noFill/>
          </a:ln>
        </p:spPr>
      </p:pic>
      <p:pic>
        <p:nvPicPr>
          <p:cNvPr id="361" name="Google Shape;361;p45"/>
          <p:cNvPicPr preferRelativeResize="0"/>
          <p:nvPr/>
        </p:nvPicPr>
        <p:blipFill>
          <a:blip r:embed="rId4">
            <a:alphaModFix/>
          </a:blip>
          <a:stretch>
            <a:fillRect/>
          </a:stretch>
        </p:blipFill>
        <p:spPr>
          <a:xfrm>
            <a:off x="1727726" y="3798250"/>
            <a:ext cx="1594850" cy="2126450"/>
          </a:xfrm>
          <a:prstGeom prst="rect">
            <a:avLst/>
          </a:prstGeom>
          <a:noFill/>
          <a:ln>
            <a:noFill/>
          </a:ln>
        </p:spPr>
      </p:pic>
      <p:pic>
        <p:nvPicPr>
          <p:cNvPr id="362" name="Google Shape;362;p45"/>
          <p:cNvPicPr preferRelativeResize="0"/>
          <p:nvPr/>
        </p:nvPicPr>
        <p:blipFill>
          <a:blip r:embed="rId5">
            <a:alphaModFix/>
          </a:blip>
          <a:stretch>
            <a:fillRect/>
          </a:stretch>
        </p:blipFill>
        <p:spPr>
          <a:xfrm>
            <a:off x="8196150" y="1434175"/>
            <a:ext cx="3576175" cy="3612050"/>
          </a:xfrm>
          <a:prstGeom prst="rect">
            <a:avLst/>
          </a:prstGeom>
          <a:noFill/>
          <a:ln>
            <a:noFill/>
          </a:ln>
        </p:spPr>
      </p:pic>
      <p:pic>
        <p:nvPicPr>
          <p:cNvPr id="363" name="Google Shape;363;p45"/>
          <p:cNvPicPr preferRelativeResize="0"/>
          <p:nvPr/>
        </p:nvPicPr>
        <p:blipFill>
          <a:blip r:embed="rId6">
            <a:alphaModFix/>
          </a:blip>
          <a:stretch>
            <a:fillRect/>
          </a:stretch>
        </p:blipFill>
        <p:spPr>
          <a:xfrm>
            <a:off x="5463213" y="1276800"/>
            <a:ext cx="2286000" cy="3231325"/>
          </a:xfrm>
          <a:prstGeom prst="rect">
            <a:avLst/>
          </a:prstGeom>
          <a:noFill/>
          <a:ln>
            <a:noFill/>
          </a:ln>
        </p:spPr>
      </p:pic>
      <p:pic>
        <p:nvPicPr>
          <p:cNvPr id="364" name="Google Shape;364;p45"/>
          <p:cNvPicPr preferRelativeResize="0"/>
          <p:nvPr/>
        </p:nvPicPr>
        <p:blipFill>
          <a:blip r:embed="rId7">
            <a:alphaModFix/>
          </a:blip>
          <a:stretch>
            <a:fillRect/>
          </a:stretch>
        </p:blipFill>
        <p:spPr>
          <a:xfrm>
            <a:off x="124575" y="913650"/>
            <a:ext cx="2495950" cy="3048000"/>
          </a:xfrm>
          <a:prstGeom prst="rect">
            <a:avLst/>
          </a:prstGeom>
          <a:noFill/>
          <a:ln>
            <a:noFill/>
          </a:ln>
        </p:spPr>
      </p:pic>
      <p:pic>
        <p:nvPicPr>
          <p:cNvPr id="365" name="Google Shape;365;p45"/>
          <p:cNvPicPr preferRelativeResize="0"/>
          <p:nvPr/>
        </p:nvPicPr>
        <p:blipFill>
          <a:blip r:embed="rId8">
            <a:alphaModFix/>
          </a:blip>
          <a:stretch>
            <a:fillRect/>
          </a:stretch>
        </p:blipFill>
        <p:spPr>
          <a:xfrm>
            <a:off x="3698500" y="4163100"/>
            <a:ext cx="3857125" cy="2286000"/>
          </a:xfrm>
          <a:prstGeom prst="rect">
            <a:avLst/>
          </a:prstGeom>
          <a:noFill/>
          <a:ln>
            <a:noFill/>
          </a:ln>
        </p:spPr>
      </p:pic>
      <p:pic>
        <p:nvPicPr>
          <p:cNvPr id="366" name="Google Shape;366;p45"/>
          <p:cNvPicPr preferRelativeResize="0"/>
          <p:nvPr/>
        </p:nvPicPr>
        <p:blipFill>
          <a:blip r:embed="rId9">
            <a:alphaModFix/>
          </a:blip>
          <a:stretch>
            <a:fillRect/>
          </a:stretch>
        </p:blipFill>
        <p:spPr>
          <a:xfrm>
            <a:off x="7823575" y="4404700"/>
            <a:ext cx="3178950" cy="2286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6"/>
          <p:cNvSpPr txBox="1"/>
          <p:nvPr>
            <p:ph type="title"/>
          </p:nvPr>
        </p:nvSpPr>
        <p:spPr>
          <a:xfrm>
            <a:off x="1306286" y="2621280"/>
            <a:ext cx="4380412" cy="1256212"/>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3600"/>
              <a:buFont typeface="Century Gothic"/>
              <a:buNone/>
            </a:pPr>
            <a:r>
              <a:rPr lang="en-US" sz="3600"/>
              <a:t>QUESTIONS </a:t>
            </a:r>
            <a:br>
              <a:rPr lang="en-US" sz="3600"/>
            </a:br>
            <a:r>
              <a:rPr lang="en-US" sz="3600"/>
              <a:t>AND/OR </a:t>
            </a:r>
            <a:br>
              <a:rPr lang="en-US" sz="3600"/>
            </a:br>
            <a:r>
              <a:rPr lang="en-US" sz="3600"/>
              <a:t>COMMENTS </a:t>
            </a:r>
            <a:endParaRPr sz="3600"/>
          </a:p>
        </p:txBody>
      </p:sp>
      <p:pic>
        <p:nvPicPr>
          <p:cNvPr id="372" name="Google Shape;372;p46"/>
          <p:cNvPicPr preferRelativeResize="0"/>
          <p:nvPr/>
        </p:nvPicPr>
        <p:blipFill rotWithShape="1">
          <a:blip r:embed="rId3">
            <a:alphaModFix/>
          </a:blip>
          <a:srcRect b="0" l="0" r="0" t="0"/>
          <a:stretch/>
        </p:blipFill>
        <p:spPr>
          <a:xfrm>
            <a:off x="7623266" y="1171304"/>
            <a:ext cx="3672840" cy="36728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2895600" y="764373"/>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IMPACT AID</a:t>
            </a:r>
            <a:endParaRPr/>
          </a:p>
        </p:txBody>
      </p:sp>
      <p:sp>
        <p:nvSpPr>
          <p:cNvPr id="162" name="Google Shape;162;p21"/>
          <p:cNvSpPr txBox="1"/>
          <p:nvPr>
            <p:ph idx="1" type="body"/>
          </p:nvPr>
        </p:nvSpPr>
        <p:spPr>
          <a:xfrm>
            <a:off x="685800" y="2194560"/>
            <a:ext cx="10820400" cy="4024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en-US"/>
              <a:t>Federal </a:t>
            </a:r>
            <a:r>
              <a:rPr b="1" lang="en-US"/>
              <a:t>Impact Aid</a:t>
            </a:r>
            <a:r>
              <a:rPr lang="en-US"/>
              <a:t> is designed to assist United States local school districts that have lost property tax revenue due to the presence of tax-exempt Federal property, or that have experienced increased expenditures due to the enrollment of federally connected children, including children living on Indian lands.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2"/>
          <p:cNvSpPr txBox="1"/>
          <p:nvPr>
            <p:ph type="title"/>
          </p:nvPr>
        </p:nvSpPr>
        <p:spPr>
          <a:xfrm>
            <a:off x="3057600" y="359373"/>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IMPACT AID COMPONENTS</a:t>
            </a:r>
            <a:endParaRPr/>
          </a:p>
        </p:txBody>
      </p:sp>
      <p:sp>
        <p:nvSpPr>
          <p:cNvPr id="168" name="Google Shape;168;p22"/>
          <p:cNvSpPr txBox="1"/>
          <p:nvPr>
            <p:ph idx="1" type="body"/>
          </p:nvPr>
        </p:nvSpPr>
        <p:spPr>
          <a:xfrm>
            <a:off x="213300" y="1492550"/>
            <a:ext cx="11680200" cy="4024200"/>
          </a:xfrm>
          <a:prstGeom prst="rect">
            <a:avLst/>
          </a:prstGeom>
          <a:solidFill>
            <a:srgbClr val="FFFFFF"/>
          </a:solid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540"/>
              <a:buNone/>
            </a:pPr>
            <a:r>
              <a:rPr lang="en-US" sz="1540"/>
              <a:t>Payments for Federal Property (Section 7002)</a:t>
            </a:r>
            <a:endParaRPr/>
          </a:p>
          <a:p>
            <a:pPr indent="-228600" lvl="0" marL="228600" rtl="0" algn="l">
              <a:lnSpc>
                <a:spcPct val="70000"/>
              </a:lnSpc>
              <a:spcBef>
                <a:spcPts val="1000"/>
              </a:spcBef>
              <a:spcAft>
                <a:spcPts val="0"/>
              </a:spcAft>
              <a:buClr>
                <a:schemeClr val="dk1"/>
              </a:buClr>
              <a:buSzPts val="1540"/>
              <a:buChar char="•"/>
            </a:pPr>
            <a:r>
              <a:rPr lang="en-US" sz="1540"/>
              <a:t>Payments for Federal Property assist local </a:t>
            </a:r>
            <a:r>
              <a:rPr lang="en-US" sz="1540" u="sng"/>
              <a:t>school districts that have lost a portion of their local tax base because of Federal ownership of property.</a:t>
            </a:r>
            <a:r>
              <a:rPr lang="en-US" sz="1540"/>
              <a:t> To be eligible, a school district must demonstrate that the Federal Government has acquired, since 1938, real property with an assessed valuation of at least 10 percent of all real property in the district at the time of acquisition.</a:t>
            </a:r>
            <a:endParaRPr/>
          </a:p>
          <a:p>
            <a:pPr indent="0" lvl="0" marL="0" rtl="0" algn="l">
              <a:lnSpc>
                <a:spcPct val="70000"/>
              </a:lnSpc>
              <a:spcBef>
                <a:spcPts val="1000"/>
              </a:spcBef>
              <a:spcAft>
                <a:spcPts val="0"/>
              </a:spcAft>
              <a:buClr>
                <a:schemeClr val="dk1"/>
              </a:buClr>
              <a:buSzPts val="1540"/>
              <a:buNone/>
            </a:pPr>
            <a:r>
              <a:rPr lang="en-US" sz="1540"/>
              <a:t>Basic Support Payments (Section 7003(b))</a:t>
            </a:r>
            <a:endParaRPr/>
          </a:p>
          <a:p>
            <a:pPr indent="-228600" lvl="0" marL="228600" rtl="0" algn="l">
              <a:lnSpc>
                <a:spcPct val="70000"/>
              </a:lnSpc>
              <a:spcBef>
                <a:spcPts val="1000"/>
              </a:spcBef>
              <a:spcAft>
                <a:spcPts val="0"/>
              </a:spcAft>
              <a:buClr>
                <a:schemeClr val="dk1"/>
              </a:buClr>
              <a:buSzPts val="1540"/>
              <a:buChar char="•"/>
            </a:pPr>
            <a:r>
              <a:rPr lang="en-US" sz="1540"/>
              <a:t>Basic Support Payments help local school districts that educate federally connected children. These may be the children of members of the </a:t>
            </a:r>
            <a:r>
              <a:rPr lang="en-US" sz="1540" u="sng"/>
              <a:t>uniformed services</a:t>
            </a:r>
            <a:r>
              <a:rPr lang="en-US" sz="1540"/>
              <a:t>,</a:t>
            </a:r>
            <a:r>
              <a:rPr lang="en-US" sz="1540" u="sng"/>
              <a:t> children who reside on Indian lands, children who reside on Federal property or in federally subsidized low-rent housing, and children whose parents work on Federal Property</a:t>
            </a:r>
            <a:r>
              <a:rPr lang="en-US" sz="1540"/>
              <a:t> . In general, to be eligible for assistance a local school district must educate at least 400 such children in average daily attendance, or the federally connected children must make up at least 3 percent of the school district's total average daily attendance. Heavily Impacted Districts that enroll certain percentages of federally connected children and meet other specific statutory criteria, receive increased formula payments under Section 7003(b)(2).</a:t>
            </a:r>
            <a:endParaRPr/>
          </a:p>
          <a:p>
            <a:pPr indent="0" lvl="0" marL="0" rtl="0" algn="l">
              <a:lnSpc>
                <a:spcPct val="70000"/>
              </a:lnSpc>
              <a:spcBef>
                <a:spcPts val="1000"/>
              </a:spcBef>
              <a:spcAft>
                <a:spcPts val="0"/>
              </a:spcAft>
              <a:buClr>
                <a:schemeClr val="dk1"/>
              </a:buClr>
              <a:buSzPts val="1540"/>
              <a:buNone/>
            </a:pPr>
            <a:r>
              <a:rPr lang="en-US" sz="1540"/>
              <a:t>Children With Disabilities Payments (Section 7003(d))</a:t>
            </a:r>
            <a:endParaRPr/>
          </a:p>
          <a:p>
            <a:pPr indent="-228600" lvl="0" marL="228600" rtl="0" algn="l">
              <a:lnSpc>
                <a:spcPct val="70000"/>
              </a:lnSpc>
              <a:spcBef>
                <a:spcPts val="1000"/>
              </a:spcBef>
              <a:spcAft>
                <a:spcPts val="0"/>
              </a:spcAft>
              <a:buClr>
                <a:schemeClr val="dk1"/>
              </a:buClr>
              <a:buSzPts val="1540"/>
              <a:buChar char="•"/>
            </a:pPr>
            <a:r>
              <a:rPr lang="en-US" sz="1540"/>
              <a:t>Payments for </a:t>
            </a:r>
            <a:r>
              <a:rPr lang="en-US" sz="1540" u="sng"/>
              <a:t>Children with Disabilities provide additional assistance to school districts</a:t>
            </a:r>
            <a:r>
              <a:rPr lang="en-US" sz="1540"/>
              <a:t> that educate federally connected children who are eligible for services under the Individuals with Disabilities Act (IDEA). These payments are in addition to Basic Support Payments and IDEA funds provided on behalf of these children. A school district that receives these funds MUST use them for the increased costs of educating federally connected children with disabilities.</a:t>
            </a:r>
            <a:endParaRPr/>
          </a:p>
          <a:p>
            <a:pPr indent="-130810" lvl="0" marL="228600" rtl="0" algn="l">
              <a:lnSpc>
                <a:spcPct val="70000"/>
              </a:lnSpc>
              <a:spcBef>
                <a:spcPts val="1000"/>
              </a:spcBef>
              <a:spcAft>
                <a:spcPts val="0"/>
              </a:spcAft>
              <a:buClr>
                <a:schemeClr val="dk1"/>
              </a:buClr>
              <a:buSzPts val="1540"/>
              <a:buNone/>
            </a:pPr>
            <a:r>
              <a:t/>
            </a:r>
            <a:endParaRPr sz="154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2895600" y="764373"/>
            <a:ext cx="86106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HOW DO WE USE </a:t>
            </a:r>
            <a:br>
              <a:rPr lang="en-US"/>
            </a:br>
            <a:r>
              <a:rPr lang="en-US"/>
              <a:t>IMPACT AID FUNDS</a:t>
            </a:r>
            <a:endParaRPr/>
          </a:p>
        </p:txBody>
      </p:sp>
      <p:sp>
        <p:nvSpPr>
          <p:cNvPr id="174" name="Google Shape;174;p23"/>
          <p:cNvSpPr txBox="1"/>
          <p:nvPr>
            <p:ph idx="1" type="body"/>
          </p:nvPr>
        </p:nvSpPr>
        <p:spPr>
          <a:xfrm>
            <a:off x="685800" y="2194560"/>
            <a:ext cx="10820400" cy="4024200"/>
          </a:xfrm>
          <a:prstGeom prst="rect">
            <a:avLst/>
          </a:prstGeom>
          <a:noFill/>
          <a:ln>
            <a:noFill/>
          </a:ln>
        </p:spPr>
        <p:txBody>
          <a:bodyPr anchorCtr="0" anchor="t" bIns="45700" lIns="91425" spcFirstLastPara="1" rIns="91425" wrap="square" tIns="45700">
            <a:noAutofit/>
          </a:bodyPr>
          <a:lstStyle/>
          <a:p>
            <a:pPr indent="0" lvl="0" marL="228600" rtl="0" algn="l">
              <a:lnSpc>
                <a:spcPct val="80000"/>
              </a:lnSpc>
              <a:spcBef>
                <a:spcPts val="0"/>
              </a:spcBef>
              <a:spcAft>
                <a:spcPts val="0"/>
              </a:spcAft>
              <a:buNone/>
            </a:pPr>
            <a:r>
              <a:t/>
            </a:r>
            <a:endParaRPr/>
          </a:p>
          <a:p>
            <a:pPr indent="-228600" lvl="0" marL="228600" rtl="0" algn="l">
              <a:lnSpc>
                <a:spcPct val="80000"/>
              </a:lnSpc>
              <a:spcBef>
                <a:spcPts val="1000"/>
              </a:spcBef>
              <a:spcAft>
                <a:spcPts val="0"/>
              </a:spcAft>
              <a:buClr>
                <a:schemeClr val="dk1"/>
              </a:buClr>
              <a:buSzPts val="2035"/>
              <a:buChar char="•"/>
            </a:pPr>
            <a:r>
              <a:rPr lang="en-US" sz="2035"/>
              <a:t>Sault Schools uses Impact Aid for a wide variety of expenses, including the salaries of teachers and teacher aides; purchasing textbooks, computers, and other equipment; after-school programs and remedial tutoring; advanced placement classes; and special enrichment programs. </a:t>
            </a:r>
            <a:endParaRPr sz="2035"/>
          </a:p>
          <a:p>
            <a:pPr indent="-228600" lvl="0" marL="228600" rtl="0" algn="l">
              <a:lnSpc>
                <a:spcPct val="80000"/>
              </a:lnSpc>
              <a:spcBef>
                <a:spcPts val="1000"/>
              </a:spcBef>
              <a:spcAft>
                <a:spcPts val="0"/>
              </a:spcAft>
              <a:buClr>
                <a:schemeClr val="dk1"/>
              </a:buClr>
              <a:buSzPts val="2035"/>
              <a:buChar char="•"/>
            </a:pPr>
            <a:r>
              <a:rPr lang="en-US" sz="2035"/>
              <a:t>Payments for Children with Disabilities must be used for the extra costs of educating students with disabilities.</a:t>
            </a:r>
            <a:endParaRPr/>
          </a:p>
          <a:p>
            <a:pPr indent="-99377" lvl="0" marL="228600" rtl="0" algn="l">
              <a:lnSpc>
                <a:spcPct val="80000"/>
              </a:lnSpc>
              <a:spcBef>
                <a:spcPts val="1000"/>
              </a:spcBef>
              <a:spcAft>
                <a:spcPts val="0"/>
              </a:spcAft>
              <a:buClr>
                <a:schemeClr val="dk1"/>
              </a:buClr>
              <a:buSzPts val="2035"/>
              <a:buNone/>
            </a:pPr>
            <a:r>
              <a:t/>
            </a:r>
            <a:endParaRPr sz="2035"/>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PURPOSE</a:t>
            </a:r>
            <a:endParaRPr/>
          </a:p>
        </p:txBody>
      </p:sp>
      <p:sp>
        <p:nvSpPr>
          <p:cNvPr id="181" name="Google Shape;181;p24"/>
          <p:cNvSpPr txBox="1"/>
          <p:nvPr>
            <p:ph idx="1" type="body"/>
          </p:nvPr>
        </p:nvSpPr>
        <p:spPr>
          <a:xfrm>
            <a:off x="499241" y="2057402"/>
            <a:ext cx="11006959" cy="416128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br>
              <a:rPr lang="en-US"/>
            </a:br>
            <a:r>
              <a:rPr lang="en-US"/>
              <a:t>This program is designed to address the </a:t>
            </a:r>
            <a:r>
              <a:rPr b="1" lang="en-US"/>
              <a:t>unique cultural, language, and educationally related academic needs of American Indian and Alaska Native students</a:t>
            </a:r>
            <a:r>
              <a:rPr lang="en-US"/>
              <a:t>, including preschool children. The programs funded are to meet the unique cultural, language, and educational needs of Indian students and ensure that all students meet the challenging State academic standard. The program is the Department's principal vehicle for addressing the particular needs of Indian children.</a:t>
            </a:r>
            <a:br>
              <a:rPr lang="en-US"/>
            </a:br>
            <a:br>
              <a:rPr lang="en-US"/>
            </a:br>
            <a:endParaRPr/>
          </a:p>
        </p:txBody>
      </p:sp>
      <p:sp>
        <p:nvSpPr>
          <p:cNvPr id="182" name="Google Shape;182;p24"/>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https://www2.ed.gov/programs/indianformula/index.html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type="title"/>
          </p:nvPr>
        </p:nvSpPr>
        <p:spPr>
          <a:xfrm>
            <a:off x="371150" y="2273400"/>
            <a:ext cx="3396000" cy="12930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Impact Aid </a:t>
            </a:r>
            <a:endParaRPr/>
          </a:p>
          <a:p>
            <a:pPr indent="0" lvl="0" marL="0" rtl="0" algn="r">
              <a:lnSpc>
                <a:spcPct val="90000"/>
              </a:lnSpc>
              <a:spcBef>
                <a:spcPts val="0"/>
              </a:spcBef>
              <a:spcAft>
                <a:spcPts val="0"/>
              </a:spcAft>
              <a:buClr>
                <a:schemeClr val="dk1"/>
              </a:buClr>
              <a:buSzPts val="4000"/>
              <a:buFont typeface="Century Gothic"/>
              <a:buNone/>
            </a:pPr>
            <a:r>
              <a:rPr lang="en-US"/>
              <a:t>Data </a:t>
            </a:r>
            <a:endParaRPr/>
          </a:p>
        </p:txBody>
      </p:sp>
      <p:sp>
        <p:nvSpPr>
          <p:cNvPr id="189" name="Google Shape;189;p25"/>
          <p:cNvSpPr txBox="1"/>
          <p:nvPr>
            <p:ph idx="11" type="ftr"/>
          </p:nvPr>
        </p:nvSpPr>
        <p:spPr>
          <a:xfrm>
            <a:off x="0" y="6019895"/>
            <a:ext cx="77724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https://www2.ed.gov/programs/indianformula/index.html</a:t>
            </a:r>
            <a:endParaRPr/>
          </a:p>
        </p:txBody>
      </p:sp>
      <p:sp>
        <p:nvSpPr>
          <p:cNvPr id="190" name="Google Shape;190;p25"/>
          <p:cNvSpPr txBox="1"/>
          <p:nvPr/>
        </p:nvSpPr>
        <p:spPr>
          <a:xfrm>
            <a:off x="5790175" y="5077200"/>
            <a:ext cx="4664700" cy="17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222222"/>
              </a:solidFill>
            </a:endParaRPr>
          </a:p>
        </p:txBody>
      </p:sp>
      <p:graphicFrame>
        <p:nvGraphicFramePr>
          <p:cNvPr id="191" name="Google Shape;191;p25"/>
          <p:cNvGraphicFramePr/>
          <p:nvPr/>
        </p:nvGraphicFramePr>
        <p:xfrm>
          <a:off x="4224775" y="838300"/>
          <a:ext cx="3000000" cy="3000000"/>
        </p:xfrm>
        <a:graphic>
          <a:graphicData uri="http://schemas.openxmlformats.org/drawingml/2006/table">
            <a:tbl>
              <a:tblPr>
                <a:noFill/>
                <a:tableStyleId>{A790F85F-80CF-458A-AF6D-729F7BC9107B}</a:tableStyleId>
              </a:tblPr>
              <a:tblGrid>
                <a:gridCol w="1943100"/>
                <a:gridCol w="1943100"/>
                <a:gridCol w="1943100"/>
                <a:gridCol w="1943100"/>
              </a:tblGrid>
              <a:tr h="12700">
                <a:tc>
                  <a:txBody>
                    <a:bodyPr/>
                    <a:lstStyle/>
                    <a:p>
                      <a:pPr indent="0" lvl="0" marL="0" rtl="0" algn="l">
                        <a:spcBef>
                          <a:spcPts val="0"/>
                        </a:spcBef>
                        <a:spcAft>
                          <a:spcPts val="0"/>
                        </a:spcAft>
                        <a:buNone/>
                      </a:pPr>
                      <a:r>
                        <a:rPr b="1" lang="en-US" sz="1000"/>
                        <a:t>Property</a:t>
                      </a:r>
                      <a:endParaRPr b="1" sz="1000"/>
                    </a:p>
                  </a:txBody>
                  <a:tcPr marT="63500" marB="63500" marR="63500" marL="63500"/>
                </a:tc>
                <a:tc>
                  <a:txBody>
                    <a:bodyPr/>
                    <a:lstStyle/>
                    <a:p>
                      <a:pPr indent="0" lvl="0" marL="0" rtl="0" algn="ctr">
                        <a:spcBef>
                          <a:spcPts val="0"/>
                        </a:spcBef>
                        <a:spcAft>
                          <a:spcPts val="0"/>
                        </a:spcAft>
                        <a:buNone/>
                      </a:pPr>
                      <a:r>
                        <a:rPr b="1" lang="en-US" sz="1000"/>
                        <a:t>2018-2019</a:t>
                      </a:r>
                      <a:endParaRPr b="1" sz="1000"/>
                    </a:p>
                  </a:txBody>
                  <a:tcPr marT="63500" marB="63500" marR="63500" marL="63500"/>
                </a:tc>
                <a:tc>
                  <a:txBody>
                    <a:bodyPr/>
                    <a:lstStyle/>
                    <a:p>
                      <a:pPr indent="0" lvl="0" marL="0" rtl="0" algn="ctr">
                        <a:spcBef>
                          <a:spcPts val="0"/>
                        </a:spcBef>
                        <a:spcAft>
                          <a:spcPts val="0"/>
                        </a:spcAft>
                        <a:buNone/>
                      </a:pPr>
                      <a:r>
                        <a:rPr b="1" lang="en-US" sz="1000"/>
                        <a:t>2019-2020</a:t>
                      </a:r>
                      <a:endParaRPr b="1" sz="1000"/>
                    </a:p>
                  </a:txBody>
                  <a:tcPr marT="63500" marB="63500" marR="63500" marL="63500"/>
                </a:tc>
                <a:tc>
                  <a:txBody>
                    <a:bodyPr/>
                    <a:lstStyle/>
                    <a:p>
                      <a:pPr indent="0" lvl="0" marL="0" rtl="0" algn="ctr">
                        <a:spcBef>
                          <a:spcPts val="0"/>
                        </a:spcBef>
                        <a:spcAft>
                          <a:spcPts val="0"/>
                        </a:spcAft>
                        <a:buNone/>
                      </a:pPr>
                      <a:r>
                        <a:rPr b="1" lang="en-US" sz="1000"/>
                        <a:t>20</a:t>
                      </a:r>
                      <a:r>
                        <a:rPr b="1" lang="en-US" sz="1000"/>
                        <a:t>20-2021</a:t>
                      </a:r>
                      <a:endParaRPr b="1" sz="1000"/>
                    </a:p>
                  </a:txBody>
                  <a:tcPr marT="63500" marB="63500" marR="63500" marL="63500"/>
                </a:tc>
              </a:tr>
              <a:tr h="12700">
                <a:tc>
                  <a:txBody>
                    <a:bodyPr/>
                    <a:lstStyle/>
                    <a:p>
                      <a:pPr indent="0" lvl="0" marL="0" rtl="0" algn="l">
                        <a:spcBef>
                          <a:spcPts val="0"/>
                        </a:spcBef>
                        <a:spcAft>
                          <a:spcPts val="0"/>
                        </a:spcAft>
                        <a:buNone/>
                      </a:pPr>
                      <a:r>
                        <a:rPr lang="en-US" sz="1000"/>
                        <a:t>Bay Mills Employed</a:t>
                      </a:r>
                      <a:endParaRPr sz="1000"/>
                    </a:p>
                  </a:txBody>
                  <a:tcPr marT="63500" marB="63500" marR="63500" marL="63500"/>
                </a:tc>
                <a:tc>
                  <a:txBody>
                    <a:bodyPr/>
                    <a:lstStyle/>
                    <a:p>
                      <a:pPr indent="0" lvl="0" marL="0" rtl="0" algn="l">
                        <a:spcBef>
                          <a:spcPts val="0"/>
                        </a:spcBef>
                        <a:spcAft>
                          <a:spcPts val="0"/>
                        </a:spcAft>
                        <a:buNone/>
                      </a:pPr>
                      <a:r>
                        <a:rPr lang="en-US" sz="1000"/>
                        <a:t>10</a:t>
                      </a:r>
                      <a:endParaRPr sz="1000"/>
                    </a:p>
                  </a:txBody>
                  <a:tcPr marT="63500" marB="63500" marR="63500" marL="63500"/>
                </a:tc>
                <a:tc>
                  <a:txBody>
                    <a:bodyPr/>
                    <a:lstStyle/>
                    <a:p>
                      <a:pPr indent="0" lvl="0" marL="0" rtl="0" algn="l">
                        <a:spcBef>
                          <a:spcPts val="0"/>
                        </a:spcBef>
                        <a:spcAft>
                          <a:spcPts val="0"/>
                        </a:spcAft>
                        <a:buNone/>
                      </a:pPr>
                      <a:r>
                        <a:rPr lang="en-US" sz="1000"/>
                        <a:t>10</a:t>
                      </a:r>
                      <a:endParaRPr sz="1000"/>
                    </a:p>
                  </a:txBody>
                  <a:tcPr marT="63500" marB="63500" marR="63500" marL="63500"/>
                </a:tc>
                <a:tc>
                  <a:txBody>
                    <a:bodyPr/>
                    <a:lstStyle/>
                    <a:p>
                      <a:pPr indent="0" lvl="0" marL="0" rtl="0" algn="l">
                        <a:spcBef>
                          <a:spcPts val="0"/>
                        </a:spcBef>
                        <a:spcAft>
                          <a:spcPts val="0"/>
                        </a:spcAft>
                        <a:buNone/>
                      </a:pPr>
                      <a:r>
                        <a:rPr lang="en-US" sz="1000"/>
                        <a:t>9</a:t>
                      </a:r>
                      <a:endParaRPr sz="1000"/>
                    </a:p>
                  </a:txBody>
                  <a:tcPr marT="63500" marB="63500" marR="63500" marL="63500"/>
                </a:tc>
              </a:tr>
              <a:tr h="12700">
                <a:tc>
                  <a:txBody>
                    <a:bodyPr/>
                    <a:lstStyle/>
                    <a:p>
                      <a:pPr indent="0" lvl="0" marL="0" rtl="0" algn="l">
                        <a:spcBef>
                          <a:spcPts val="0"/>
                        </a:spcBef>
                        <a:spcAft>
                          <a:spcPts val="0"/>
                        </a:spcAft>
                        <a:buNone/>
                      </a:pPr>
                      <a:r>
                        <a:rPr lang="en-US" sz="1000"/>
                        <a:t>Bay Mills Housing Authority</a:t>
                      </a:r>
                      <a:endParaRPr sz="1000"/>
                    </a:p>
                  </a:txBody>
                  <a:tcPr marT="63500" marB="63500" marR="63500" marL="63500"/>
                </a:tc>
                <a:tc>
                  <a:txBody>
                    <a:bodyPr/>
                    <a:lstStyle/>
                    <a:p>
                      <a:pPr indent="0" lvl="0" marL="0" rtl="0" algn="l">
                        <a:spcBef>
                          <a:spcPts val="0"/>
                        </a:spcBef>
                        <a:spcAft>
                          <a:spcPts val="0"/>
                        </a:spcAft>
                        <a:buNone/>
                      </a:pPr>
                      <a:r>
                        <a:rPr lang="en-US" sz="1000"/>
                        <a:t>1</a:t>
                      </a:r>
                      <a:endParaRPr sz="1000"/>
                    </a:p>
                  </a:txBody>
                  <a:tcPr marT="63500" marB="63500" marR="63500" marL="63500"/>
                </a:tc>
                <a:tc>
                  <a:txBody>
                    <a:bodyPr/>
                    <a:lstStyle/>
                    <a:p>
                      <a:pPr indent="0" lvl="0" marL="0" rtl="0" algn="l">
                        <a:spcBef>
                          <a:spcPts val="0"/>
                        </a:spcBef>
                        <a:spcAft>
                          <a:spcPts val="0"/>
                        </a:spcAft>
                        <a:buNone/>
                      </a:pPr>
                      <a:r>
                        <a:rPr lang="en-US" sz="1000"/>
                        <a:t>1</a:t>
                      </a:r>
                      <a:endParaRPr sz="1000"/>
                    </a:p>
                  </a:txBody>
                  <a:tcPr marT="63500" marB="63500" marR="63500" marL="63500"/>
                </a:tc>
                <a:tc>
                  <a:txBody>
                    <a:bodyPr/>
                    <a:lstStyle/>
                    <a:p>
                      <a:pPr indent="0" lvl="0" marL="0" rtl="0" algn="l">
                        <a:spcBef>
                          <a:spcPts val="0"/>
                        </a:spcBef>
                        <a:spcAft>
                          <a:spcPts val="0"/>
                        </a:spcAft>
                        <a:buNone/>
                      </a:pPr>
                      <a:r>
                        <a:rPr lang="en-US" sz="1000"/>
                        <a:t>1</a:t>
                      </a:r>
                      <a:endParaRPr sz="1000"/>
                    </a:p>
                  </a:txBody>
                  <a:tcPr marT="63500" marB="63500" marR="63500" marL="63500"/>
                </a:tc>
              </a:tr>
              <a:tr h="12700">
                <a:tc>
                  <a:txBody>
                    <a:bodyPr/>
                    <a:lstStyle/>
                    <a:p>
                      <a:pPr indent="0" lvl="0" marL="0" rtl="0" algn="l">
                        <a:spcBef>
                          <a:spcPts val="0"/>
                        </a:spcBef>
                        <a:spcAft>
                          <a:spcPts val="0"/>
                        </a:spcAft>
                        <a:buNone/>
                      </a:pPr>
                      <a:r>
                        <a:rPr lang="en-US" sz="1000"/>
                        <a:t>Bay Mills Reservation live on</a:t>
                      </a:r>
                      <a:endParaRPr sz="1000"/>
                    </a:p>
                  </a:txBody>
                  <a:tcPr marT="63500" marB="63500" marR="63500" marL="63500"/>
                </a:tc>
                <a:tc>
                  <a:txBody>
                    <a:bodyPr/>
                    <a:lstStyle/>
                    <a:p>
                      <a:pPr indent="0" lvl="0" marL="0" rtl="0" algn="l">
                        <a:spcBef>
                          <a:spcPts val="0"/>
                        </a:spcBef>
                        <a:spcAft>
                          <a:spcPts val="0"/>
                        </a:spcAft>
                        <a:buNone/>
                      </a:pPr>
                      <a:r>
                        <a:rPr lang="en-US" sz="1000"/>
                        <a:t>1</a:t>
                      </a:r>
                      <a:endParaRPr sz="1000"/>
                    </a:p>
                  </a:txBody>
                  <a:tcPr marT="63500" marB="63500" marR="63500" marL="63500"/>
                </a:tc>
                <a:tc>
                  <a:txBody>
                    <a:bodyPr/>
                    <a:lstStyle/>
                    <a:p>
                      <a:pPr indent="0" lvl="0" marL="0" rtl="0" algn="l">
                        <a:spcBef>
                          <a:spcPts val="0"/>
                        </a:spcBef>
                        <a:spcAft>
                          <a:spcPts val="0"/>
                        </a:spcAft>
                        <a:buNone/>
                      </a:pPr>
                      <a:r>
                        <a:rPr lang="en-US" sz="1000"/>
                        <a:t>0</a:t>
                      </a:r>
                      <a:endParaRPr sz="1000"/>
                    </a:p>
                  </a:txBody>
                  <a:tcPr marT="63500" marB="63500" marR="63500" marL="63500"/>
                </a:tc>
                <a:tc>
                  <a:txBody>
                    <a:bodyPr/>
                    <a:lstStyle/>
                    <a:p>
                      <a:pPr indent="0" lvl="0" marL="0" rtl="0" algn="l">
                        <a:spcBef>
                          <a:spcPts val="0"/>
                        </a:spcBef>
                        <a:spcAft>
                          <a:spcPts val="0"/>
                        </a:spcAft>
                        <a:buNone/>
                      </a:pPr>
                      <a:r>
                        <a:rPr lang="en-US" sz="1000"/>
                        <a:t>0</a:t>
                      </a:r>
                      <a:endParaRPr sz="1000"/>
                    </a:p>
                  </a:txBody>
                  <a:tcPr marT="63500" marB="63500" marR="63500" marL="63500"/>
                </a:tc>
              </a:tr>
              <a:tr h="12700">
                <a:tc>
                  <a:txBody>
                    <a:bodyPr/>
                    <a:lstStyle/>
                    <a:p>
                      <a:pPr indent="0" lvl="0" marL="0" rtl="0" algn="l">
                        <a:spcBef>
                          <a:spcPts val="0"/>
                        </a:spcBef>
                        <a:spcAft>
                          <a:spcPts val="0"/>
                        </a:spcAft>
                        <a:buNone/>
                      </a:pPr>
                      <a:r>
                        <a:rPr lang="en-US" sz="1000"/>
                        <a:t>Bay Mills </a:t>
                      </a:r>
                      <a:endParaRPr sz="1000"/>
                    </a:p>
                    <a:p>
                      <a:pPr indent="0" lvl="0" marL="0" rtl="0" algn="l">
                        <a:spcBef>
                          <a:spcPts val="0"/>
                        </a:spcBef>
                        <a:spcAft>
                          <a:spcPts val="0"/>
                        </a:spcAft>
                        <a:buNone/>
                      </a:pPr>
                      <a:r>
                        <a:rPr lang="en-US" sz="1000"/>
                        <a:t>Community College</a:t>
                      </a:r>
                      <a:endParaRPr sz="1000"/>
                    </a:p>
                  </a:txBody>
                  <a:tcPr marT="63500" marB="63500" marR="63500" marL="63500"/>
                </a:tc>
                <a:tc>
                  <a:txBody>
                    <a:bodyPr/>
                    <a:lstStyle/>
                    <a:p>
                      <a:pPr indent="0" lvl="0" marL="0" rtl="0" algn="l">
                        <a:spcBef>
                          <a:spcPts val="0"/>
                        </a:spcBef>
                        <a:spcAft>
                          <a:spcPts val="0"/>
                        </a:spcAft>
                        <a:buNone/>
                      </a:pPr>
                      <a:r>
                        <a:rPr lang="en-US" sz="1000"/>
                        <a:t>11</a:t>
                      </a:r>
                      <a:endParaRPr sz="1000"/>
                    </a:p>
                  </a:txBody>
                  <a:tcPr marT="63500" marB="63500" marR="63500" marL="63500"/>
                </a:tc>
                <a:tc>
                  <a:txBody>
                    <a:bodyPr/>
                    <a:lstStyle/>
                    <a:p>
                      <a:pPr indent="0" lvl="0" marL="0" rtl="0" algn="l">
                        <a:spcBef>
                          <a:spcPts val="0"/>
                        </a:spcBef>
                        <a:spcAft>
                          <a:spcPts val="0"/>
                        </a:spcAft>
                        <a:buNone/>
                      </a:pPr>
                      <a:r>
                        <a:rPr lang="en-US" sz="1000"/>
                        <a:t>9</a:t>
                      </a:r>
                      <a:endParaRPr sz="1000"/>
                    </a:p>
                  </a:txBody>
                  <a:tcPr marT="63500" marB="63500" marR="63500" marL="63500"/>
                </a:tc>
                <a:tc>
                  <a:txBody>
                    <a:bodyPr/>
                    <a:lstStyle/>
                    <a:p>
                      <a:pPr indent="0" lvl="0" marL="0" rtl="0" algn="l">
                        <a:spcBef>
                          <a:spcPts val="0"/>
                        </a:spcBef>
                        <a:spcAft>
                          <a:spcPts val="0"/>
                        </a:spcAft>
                        <a:buNone/>
                      </a:pPr>
                      <a:r>
                        <a:rPr lang="en-US" sz="1000"/>
                        <a:t>5</a:t>
                      </a:r>
                      <a:endParaRPr sz="1000"/>
                    </a:p>
                  </a:txBody>
                  <a:tcPr marT="63500" marB="63500" marR="63500" marL="63500"/>
                </a:tc>
              </a:tr>
              <a:tr h="12700">
                <a:tc>
                  <a:txBody>
                    <a:bodyPr/>
                    <a:lstStyle/>
                    <a:p>
                      <a:pPr indent="0" lvl="0" marL="0" rtl="0" algn="l">
                        <a:spcBef>
                          <a:spcPts val="0"/>
                        </a:spcBef>
                        <a:spcAft>
                          <a:spcPts val="0"/>
                        </a:spcAft>
                        <a:buNone/>
                      </a:pPr>
                      <a:r>
                        <a:rPr lang="en-US" sz="1000"/>
                        <a:t>Ojibwe Charter School</a:t>
                      </a:r>
                      <a:endParaRPr sz="1000"/>
                    </a:p>
                  </a:txBody>
                  <a:tcPr marT="63500" marB="63500" marR="63500" marL="63500"/>
                </a:tc>
                <a:tc>
                  <a:txBody>
                    <a:bodyPr/>
                    <a:lstStyle/>
                    <a:p>
                      <a:pPr indent="0" lvl="0" marL="0" rtl="0" algn="l">
                        <a:spcBef>
                          <a:spcPts val="0"/>
                        </a:spcBef>
                        <a:spcAft>
                          <a:spcPts val="0"/>
                        </a:spcAft>
                        <a:buNone/>
                      </a:pPr>
                      <a:r>
                        <a:rPr lang="en-US" sz="1000"/>
                        <a:t>11</a:t>
                      </a:r>
                      <a:endParaRPr sz="1000"/>
                    </a:p>
                  </a:txBody>
                  <a:tcPr marT="63500" marB="63500" marR="63500" marL="63500"/>
                </a:tc>
                <a:tc>
                  <a:txBody>
                    <a:bodyPr/>
                    <a:lstStyle/>
                    <a:p>
                      <a:pPr indent="0" lvl="0" marL="0" rtl="0" algn="l">
                        <a:spcBef>
                          <a:spcPts val="0"/>
                        </a:spcBef>
                        <a:spcAft>
                          <a:spcPts val="0"/>
                        </a:spcAft>
                        <a:buNone/>
                      </a:pPr>
                      <a:r>
                        <a:rPr lang="en-US" sz="1000"/>
                        <a:t>0</a:t>
                      </a:r>
                      <a:endParaRPr sz="1000"/>
                    </a:p>
                  </a:txBody>
                  <a:tcPr marT="63500" marB="63500" marR="63500" marL="63500"/>
                </a:tc>
                <a:tc>
                  <a:txBody>
                    <a:bodyPr/>
                    <a:lstStyle/>
                    <a:p>
                      <a:pPr indent="0" lvl="0" marL="0" rtl="0" algn="l">
                        <a:spcBef>
                          <a:spcPts val="0"/>
                        </a:spcBef>
                        <a:spcAft>
                          <a:spcPts val="0"/>
                        </a:spcAft>
                        <a:buNone/>
                      </a:pPr>
                      <a:r>
                        <a:rPr lang="en-US" sz="1000"/>
                        <a:t>1</a:t>
                      </a:r>
                      <a:endParaRPr sz="1000"/>
                    </a:p>
                  </a:txBody>
                  <a:tcPr marT="63500" marB="63500" marR="63500" marL="63500"/>
                </a:tc>
              </a:tr>
              <a:tr h="12700">
                <a:tc>
                  <a:txBody>
                    <a:bodyPr/>
                    <a:lstStyle/>
                    <a:p>
                      <a:pPr indent="0" lvl="0" marL="0" rtl="0" algn="l">
                        <a:spcBef>
                          <a:spcPts val="0"/>
                        </a:spcBef>
                        <a:spcAft>
                          <a:spcPts val="0"/>
                        </a:spcAft>
                        <a:buNone/>
                      </a:pPr>
                      <a:r>
                        <a:rPr lang="en-US" sz="1000"/>
                        <a:t>Sault Tribe-Reside</a:t>
                      </a:r>
                      <a:endParaRPr sz="1000"/>
                    </a:p>
                  </a:txBody>
                  <a:tcPr marT="63500" marB="63500" marR="63500" marL="63500"/>
                </a:tc>
                <a:tc>
                  <a:txBody>
                    <a:bodyPr/>
                    <a:lstStyle/>
                    <a:p>
                      <a:pPr indent="0" lvl="0" marL="0" rtl="0" algn="l">
                        <a:spcBef>
                          <a:spcPts val="0"/>
                        </a:spcBef>
                        <a:spcAft>
                          <a:spcPts val="0"/>
                        </a:spcAft>
                        <a:buNone/>
                      </a:pPr>
                      <a:r>
                        <a:rPr lang="en-US" sz="1000"/>
                        <a:t>88</a:t>
                      </a:r>
                      <a:endParaRPr sz="1000"/>
                    </a:p>
                  </a:txBody>
                  <a:tcPr marT="63500" marB="63500" marR="63500" marL="63500"/>
                </a:tc>
                <a:tc>
                  <a:txBody>
                    <a:bodyPr/>
                    <a:lstStyle/>
                    <a:p>
                      <a:pPr indent="0" lvl="0" marL="0" rtl="0" algn="l">
                        <a:spcBef>
                          <a:spcPts val="0"/>
                        </a:spcBef>
                        <a:spcAft>
                          <a:spcPts val="0"/>
                        </a:spcAft>
                        <a:buNone/>
                      </a:pPr>
                      <a:r>
                        <a:rPr lang="en-US" sz="1000"/>
                        <a:t>79</a:t>
                      </a:r>
                      <a:endParaRPr sz="1000"/>
                    </a:p>
                  </a:txBody>
                  <a:tcPr marT="63500" marB="63500" marR="63500" marL="63500"/>
                </a:tc>
                <a:tc>
                  <a:txBody>
                    <a:bodyPr/>
                    <a:lstStyle/>
                    <a:p>
                      <a:pPr indent="0" lvl="0" marL="0" rtl="0" algn="l">
                        <a:spcBef>
                          <a:spcPts val="0"/>
                        </a:spcBef>
                        <a:spcAft>
                          <a:spcPts val="0"/>
                        </a:spcAft>
                        <a:buNone/>
                      </a:pPr>
                      <a:r>
                        <a:rPr lang="en-US" sz="1000"/>
                        <a:t>76</a:t>
                      </a:r>
                      <a:endParaRPr sz="1000"/>
                    </a:p>
                  </a:txBody>
                  <a:tcPr marT="63500" marB="63500" marR="63500" marL="63500"/>
                </a:tc>
              </a:tr>
              <a:tr h="12700">
                <a:tc>
                  <a:txBody>
                    <a:bodyPr/>
                    <a:lstStyle/>
                    <a:p>
                      <a:pPr indent="0" lvl="0" marL="0" rtl="0" algn="l">
                        <a:spcBef>
                          <a:spcPts val="0"/>
                        </a:spcBef>
                        <a:spcAft>
                          <a:spcPts val="0"/>
                        </a:spcAft>
                        <a:buNone/>
                      </a:pPr>
                      <a:r>
                        <a:rPr lang="en-US" sz="1000"/>
                        <a:t>Sault Tribe- Employed</a:t>
                      </a:r>
                      <a:endParaRPr sz="1000"/>
                    </a:p>
                  </a:txBody>
                  <a:tcPr marT="63500" marB="63500" marR="63500" marL="63500"/>
                </a:tc>
                <a:tc>
                  <a:txBody>
                    <a:bodyPr/>
                    <a:lstStyle/>
                    <a:p>
                      <a:pPr indent="0" lvl="0" marL="0" rtl="0" algn="l">
                        <a:spcBef>
                          <a:spcPts val="0"/>
                        </a:spcBef>
                        <a:spcAft>
                          <a:spcPts val="0"/>
                        </a:spcAft>
                        <a:buNone/>
                      </a:pPr>
                      <a:r>
                        <a:rPr lang="en-US" sz="1000"/>
                        <a:t>137</a:t>
                      </a:r>
                      <a:endParaRPr sz="1000"/>
                    </a:p>
                  </a:txBody>
                  <a:tcPr marT="63500" marB="63500" marR="63500" marL="63500"/>
                </a:tc>
                <a:tc>
                  <a:txBody>
                    <a:bodyPr/>
                    <a:lstStyle/>
                    <a:p>
                      <a:pPr indent="0" lvl="0" marL="0" rtl="0" algn="l">
                        <a:spcBef>
                          <a:spcPts val="0"/>
                        </a:spcBef>
                        <a:spcAft>
                          <a:spcPts val="0"/>
                        </a:spcAft>
                        <a:buNone/>
                      </a:pPr>
                      <a:r>
                        <a:rPr lang="en-US" sz="1000"/>
                        <a:t>131</a:t>
                      </a:r>
                      <a:endParaRPr sz="1000"/>
                    </a:p>
                  </a:txBody>
                  <a:tcPr marT="63500" marB="63500" marR="63500" marL="63500"/>
                </a:tc>
                <a:tc>
                  <a:txBody>
                    <a:bodyPr/>
                    <a:lstStyle/>
                    <a:p>
                      <a:pPr indent="0" lvl="0" marL="0" rtl="0" algn="l">
                        <a:spcBef>
                          <a:spcPts val="0"/>
                        </a:spcBef>
                        <a:spcAft>
                          <a:spcPts val="0"/>
                        </a:spcAft>
                        <a:buNone/>
                      </a:pPr>
                      <a:r>
                        <a:rPr lang="en-US" sz="1000"/>
                        <a:t>141</a:t>
                      </a:r>
                      <a:endParaRPr sz="1000"/>
                    </a:p>
                  </a:txBody>
                  <a:tcPr marT="63500" marB="63500" marR="63500" marL="63500"/>
                </a:tc>
              </a:tr>
              <a:tr h="12700">
                <a:tc>
                  <a:txBody>
                    <a:bodyPr/>
                    <a:lstStyle/>
                    <a:p>
                      <a:pPr indent="0" lvl="0" marL="0" rtl="0" algn="l">
                        <a:spcBef>
                          <a:spcPts val="0"/>
                        </a:spcBef>
                        <a:spcAft>
                          <a:spcPts val="0"/>
                        </a:spcAft>
                        <a:buNone/>
                      </a:pPr>
                      <a:r>
                        <a:rPr lang="en-US" sz="1000"/>
                        <a:t>Demawating</a:t>
                      </a:r>
                      <a:endParaRPr sz="1000"/>
                    </a:p>
                  </a:txBody>
                  <a:tcPr marT="63500" marB="63500" marR="63500" marL="63500"/>
                </a:tc>
                <a:tc>
                  <a:txBody>
                    <a:bodyPr/>
                    <a:lstStyle/>
                    <a:p>
                      <a:pPr indent="0" lvl="0" marL="0" rtl="0" algn="l">
                        <a:spcBef>
                          <a:spcPts val="0"/>
                        </a:spcBef>
                        <a:spcAft>
                          <a:spcPts val="0"/>
                        </a:spcAft>
                        <a:buNone/>
                      </a:pPr>
                      <a:r>
                        <a:rPr lang="en-US" sz="1000"/>
                        <a:t>8</a:t>
                      </a:r>
                      <a:endParaRPr sz="1000"/>
                    </a:p>
                  </a:txBody>
                  <a:tcPr marT="63500" marB="63500" marR="63500" marL="63500"/>
                </a:tc>
                <a:tc>
                  <a:txBody>
                    <a:bodyPr/>
                    <a:lstStyle/>
                    <a:p>
                      <a:pPr indent="0" lvl="0" marL="0" rtl="0" algn="l">
                        <a:spcBef>
                          <a:spcPts val="0"/>
                        </a:spcBef>
                        <a:spcAft>
                          <a:spcPts val="0"/>
                        </a:spcAft>
                        <a:buNone/>
                      </a:pPr>
                      <a:r>
                        <a:rPr lang="en-US" sz="1000"/>
                        <a:t>8</a:t>
                      </a:r>
                      <a:endParaRPr sz="1000"/>
                    </a:p>
                  </a:txBody>
                  <a:tcPr marT="63500" marB="63500" marR="63500" marL="63500"/>
                </a:tc>
                <a:tc>
                  <a:txBody>
                    <a:bodyPr/>
                    <a:lstStyle/>
                    <a:p>
                      <a:pPr indent="0" lvl="0" marL="0" rtl="0" algn="l">
                        <a:spcBef>
                          <a:spcPts val="0"/>
                        </a:spcBef>
                        <a:spcAft>
                          <a:spcPts val="0"/>
                        </a:spcAft>
                        <a:buNone/>
                      </a:pPr>
                      <a:r>
                        <a:rPr lang="en-US" sz="1000"/>
                        <a:t>7</a:t>
                      </a:r>
                      <a:endParaRPr sz="1000"/>
                    </a:p>
                  </a:txBody>
                  <a:tcPr marT="63500" marB="63500" marR="63500" marL="63500"/>
                </a:tc>
              </a:tr>
              <a:tr h="12700">
                <a:tc>
                  <a:txBody>
                    <a:bodyPr/>
                    <a:lstStyle/>
                    <a:p>
                      <a:pPr indent="0" lvl="0" marL="0" rtl="0" algn="l">
                        <a:spcBef>
                          <a:spcPts val="0"/>
                        </a:spcBef>
                        <a:spcAft>
                          <a:spcPts val="0"/>
                        </a:spcAft>
                        <a:buNone/>
                      </a:pPr>
                      <a:r>
                        <a:rPr lang="en-US" sz="1000"/>
                        <a:t>JKL Bahweting</a:t>
                      </a:r>
                      <a:endParaRPr sz="1000"/>
                    </a:p>
                  </a:txBody>
                  <a:tcPr marT="63500" marB="63500" marR="63500" marL="63500"/>
                </a:tc>
                <a:tc>
                  <a:txBody>
                    <a:bodyPr/>
                    <a:lstStyle/>
                    <a:p>
                      <a:pPr indent="0" lvl="0" marL="0" rtl="0" algn="l">
                        <a:spcBef>
                          <a:spcPts val="0"/>
                        </a:spcBef>
                        <a:spcAft>
                          <a:spcPts val="0"/>
                        </a:spcAft>
                        <a:buNone/>
                      </a:pPr>
                      <a:r>
                        <a:rPr lang="en-US" sz="1000"/>
                        <a:t>18</a:t>
                      </a:r>
                      <a:endParaRPr sz="1000"/>
                    </a:p>
                  </a:txBody>
                  <a:tcPr marT="63500" marB="63500" marR="63500" marL="63500"/>
                </a:tc>
                <a:tc>
                  <a:txBody>
                    <a:bodyPr/>
                    <a:lstStyle/>
                    <a:p>
                      <a:pPr indent="0" lvl="0" marL="0" rtl="0" algn="l">
                        <a:spcBef>
                          <a:spcPts val="0"/>
                        </a:spcBef>
                        <a:spcAft>
                          <a:spcPts val="0"/>
                        </a:spcAft>
                        <a:buNone/>
                      </a:pPr>
                      <a:r>
                        <a:rPr lang="en-US" sz="1000"/>
                        <a:t>20</a:t>
                      </a:r>
                      <a:endParaRPr sz="1000"/>
                    </a:p>
                  </a:txBody>
                  <a:tcPr marT="63500" marB="63500" marR="63500" marL="63500"/>
                </a:tc>
                <a:tc>
                  <a:txBody>
                    <a:bodyPr/>
                    <a:lstStyle/>
                    <a:p>
                      <a:pPr indent="0" lvl="0" marL="0" rtl="0" algn="l">
                        <a:spcBef>
                          <a:spcPts val="0"/>
                        </a:spcBef>
                        <a:spcAft>
                          <a:spcPts val="0"/>
                        </a:spcAft>
                        <a:buNone/>
                      </a:pPr>
                      <a:r>
                        <a:rPr lang="en-US" sz="1000"/>
                        <a:t>22</a:t>
                      </a:r>
                      <a:endParaRPr sz="1000"/>
                    </a:p>
                  </a:txBody>
                  <a:tcPr marT="63500" marB="63500" marR="63500" marL="63500"/>
                </a:tc>
              </a:tr>
              <a:tr h="12700">
                <a:tc>
                  <a:txBody>
                    <a:bodyPr/>
                    <a:lstStyle/>
                    <a:p>
                      <a:pPr indent="0" lvl="0" marL="0" rtl="0" algn="l">
                        <a:spcBef>
                          <a:spcPts val="0"/>
                        </a:spcBef>
                        <a:spcAft>
                          <a:spcPts val="0"/>
                        </a:spcAft>
                        <a:buNone/>
                      </a:pPr>
                      <a:r>
                        <a:rPr lang="en-US" sz="1000"/>
                        <a:t>US Coast Guard Live On</a:t>
                      </a:r>
                      <a:endParaRPr sz="1000"/>
                    </a:p>
                  </a:txBody>
                  <a:tcPr marT="63500" marB="63500" marR="63500" marL="63500"/>
                </a:tc>
                <a:tc>
                  <a:txBody>
                    <a:bodyPr/>
                    <a:lstStyle/>
                    <a:p>
                      <a:pPr indent="0" lvl="0" marL="0" rtl="0" algn="l">
                        <a:spcBef>
                          <a:spcPts val="0"/>
                        </a:spcBef>
                        <a:spcAft>
                          <a:spcPts val="0"/>
                        </a:spcAft>
                        <a:buNone/>
                      </a:pPr>
                      <a:r>
                        <a:rPr lang="en-US" sz="1000"/>
                        <a:t>18</a:t>
                      </a:r>
                      <a:endParaRPr sz="1000"/>
                    </a:p>
                  </a:txBody>
                  <a:tcPr marT="63500" marB="63500" marR="63500" marL="63500"/>
                </a:tc>
                <a:tc>
                  <a:txBody>
                    <a:bodyPr/>
                    <a:lstStyle/>
                    <a:p>
                      <a:pPr indent="0" lvl="0" marL="0" rtl="0" algn="l">
                        <a:spcBef>
                          <a:spcPts val="0"/>
                        </a:spcBef>
                        <a:spcAft>
                          <a:spcPts val="0"/>
                        </a:spcAft>
                        <a:buNone/>
                      </a:pPr>
                      <a:r>
                        <a:rPr lang="en-US" sz="1000"/>
                        <a:t>20</a:t>
                      </a:r>
                      <a:endParaRPr sz="1000"/>
                    </a:p>
                  </a:txBody>
                  <a:tcPr marT="63500" marB="63500" marR="63500" marL="63500"/>
                </a:tc>
                <a:tc>
                  <a:txBody>
                    <a:bodyPr/>
                    <a:lstStyle/>
                    <a:p>
                      <a:pPr indent="0" lvl="0" marL="0" rtl="0" algn="l">
                        <a:spcBef>
                          <a:spcPts val="0"/>
                        </a:spcBef>
                        <a:spcAft>
                          <a:spcPts val="0"/>
                        </a:spcAft>
                        <a:buNone/>
                      </a:pPr>
                      <a:r>
                        <a:rPr lang="en-US" sz="1000"/>
                        <a:t>19</a:t>
                      </a:r>
                      <a:endParaRPr sz="1000"/>
                    </a:p>
                  </a:txBody>
                  <a:tcPr marT="63500" marB="63500" marR="63500" marL="63500"/>
                </a:tc>
              </a:tr>
              <a:tr h="12700">
                <a:tc>
                  <a:txBody>
                    <a:bodyPr/>
                    <a:lstStyle/>
                    <a:p>
                      <a:pPr indent="0" lvl="0" marL="0" rtl="0" algn="l">
                        <a:spcBef>
                          <a:spcPts val="0"/>
                        </a:spcBef>
                        <a:spcAft>
                          <a:spcPts val="0"/>
                        </a:spcAft>
                        <a:buNone/>
                      </a:pPr>
                      <a:r>
                        <a:rPr lang="en-US" sz="1000"/>
                        <a:t>US Coast Guard Life Off</a:t>
                      </a:r>
                      <a:endParaRPr sz="1000"/>
                    </a:p>
                  </a:txBody>
                  <a:tcPr marT="63500" marB="63500" marR="63500" marL="63500"/>
                </a:tc>
                <a:tc>
                  <a:txBody>
                    <a:bodyPr/>
                    <a:lstStyle/>
                    <a:p>
                      <a:pPr indent="0" lvl="0" marL="0" rtl="0" algn="l">
                        <a:spcBef>
                          <a:spcPts val="0"/>
                        </a:spcBef>
                        <a:spcAft>
                          <a:spcPts val="0"/>
                        </a:spcAft>
                        <a:buNone/>
                      </a:pPr>
                      <a:r>
                        <a:rPr lang="en-US" sz="1000"/>
                        <a:t>16</a:t>
                      </a:r>
                      <a:endParaRPr sz="1000"/>
                    </a:p>
                  </a:txBody>
                  <a:tcPr marT="63500" marB="63500" marR="63500" marL="63500"/>
                </a:tc>
                <a:tc>
                  <a:txBody>
                    <a:bodyPr/>
                    <a:lstStyle/>
                    <a:p>
                      <a:pPr indent="0" lvl="0" marL="0" rtl="0" algn="l">
                        <a:spcBef>
                          <a:spcPts val="0"/>
                        </a:spcBef>
                        <a:spcAft>
                          <a:spcPts val="0"/>
                        </a:spcAft>
                        <a:buNone/>
                      </a:pPr>
                      <a:r>
                        <a:rPr lang="en-US" sz="1000"/>
                        <a:t>19</a:t>
                      </a:r>
                      <a:endParaRPr sz="1000"/>
                    </a:p>
                  </a:txBody>
                  <a:tcPr marT="63500" marB="63500" marR="63500" marL="63500"/>
                </a:tc>
                <a:tc>
                  <a:txBody>
                    <a:bodyPr/>
                    <a:lstStyle/>
                    <a:p>
                      <a:pPr indent="0" lvl="0" marL="0" rtl="0" algn="l">
                        <a:spcBef>
                          <a:spcPts val="0"/>
                        </a:spcBef>
                        <a:spcAft>
                          <a:spcPts val="0"/>
                        </a:spcAft>
                        <a:buNone/>
                      </a:pPr>
                      <a:r>
                        <a:rPr lang="en-US" sz="1000"/>
                        <a:t>27</a:t>
                      </a:r>
                      <a:endParaRPr sz="1000"/>
                    </a:p>
                  </a:txBody>
                  <a:tcPr marT="63500" marB="63500" marR="63500" marL="63500"/>
                </a:tc>
              </a:tr>
              <a:tr h="12700">
                <a:tc>
                  <a:txBody>
                    <a:bodyPr/>
                    <a:lstStyle/>
                    <a:p>
                      <a:pPr indent="0" lvl="0" marL="0" rtl="0" algn="l">
                        <a:spcBef>
                          <a:spcPts val="0"/>
                        </a:spcBef>
                        <a:spcAft>
                          <a:spcPts val="0"/>
                        </a:spcAft>
                        <a:buNone/>
                      </a:pPr>
                      <a:r>
                        <a:rPr lang="en-US" sz="1000"/>
                        <a:t>US Customs</a:t>
                      </a:r>
                      <a:endParaRPr sz="1000"/>
                    </a:p>
                  </a:txBody>
                  <a:tcPr marT="63500" marB="63500" marR="63500" marL="63500"/>
                </a:tc>
                <a:tc>
                  <a:txBody>
                    <a:bodyPr/>
                    <a:lstStyle/>
                    <a:p>
                      <a:pPr indent="0" lvl="0" marL="0" rtl="0" algn="l">
                        <a:spcBef>
                          <a:spcPts val="0"/>
                        </a:spcBef>
                        <a:spcAft>
                          <a:spcPts val="0"/>
                        </a:spcAft>
                        <a:buNone/>
                      </a:pPr>
                      <a:r>
                        <a:rPr lang="en-US" sz="1000"/>
                        <a:t>21</a:t>
                      </a:r>
                      <a:endParaRPr sz="1000"/>
                    </a:p>
                  </a:txBody>
                  <a:tcPr marT="63500" marB="63500" marR="63500" marL="63500"/>
                </a:tc>
                <a:tc>
                  <a:txBody>
                    <a:bodyPr/>
                    <a:lstStyle/>
                    <a:p>
                      <a:pPr indent="0" lvl="0" marL="0" rtl="0" algn="l">
                        <a:spcBef>
                          <a:spcPts val="0"/>
                        </a:spcBef>
                        <a:spcAft>
                          <a:spcPts val="0"/>
                        </a:spcAft>
                        <a:buNone/>
                      </a:pPr>
                      <a:r>
                        <a:rPr lang="en-US" sz="1000"/>
                        <a:t>25</a:t>
                      </a:r>
                      <a:endParaRPr sz="1000"/>
                    </a:p>
                  </a:txBody>
                  <a:tcPr marT="63500" marB="63500" marR="63500" marL="63500"/>
                </a:tc>
                <a:tc>
                  <a:txBody>
                    <a:bodyPr/>
                    <a:lstStyle/>
                    <a:p>
                      <a:pPr indent="0" lvl="0" marL="0" rtl="0" algn="l">
                        <a:spcBef>
                          <a:spcPts val="0"/>
                        </a:spcBef>
                        <a:spcAft>
                          <a:spcPts val="0"/>
                        </a:spcAft>
                        <a:buNone/>
                      </a:pPr>
                      <a:r>
                        <a:rPr lang="en-US" sz="1000"/>
                        <a:t>26</a:t>
                      </a:r>
                      <a:endParaRPr sz="1000"/>
                    </a:p>
                  </a:txBody>
                  <a:tcPr marT="63500" marB="63500" marR="63500" marL="63500"/>
                </a:tc>
              </a:tr>
              <a:tr h="12700">
                <a:tc>
                  <a:txBody>
                    <a:bodyPr/>
                    <a:lstStyle/>
                    <a:p>
                      <a:pPr indent="0" lvl="0" marL="0" rtl="0" algn="l">
                        <a:spcBef>
                          <a:spcPts val="0"/>
                        </a:spcBef>
                        <a:spcAft>
                          <a:spcPts val="0"/>
                        </a:spcAft>
                        <a:buNone/>
                      </a:pPr>
                      <a:r>
                        <a:rPr lang="en-US" sz="1000"/>
                        <a:t>US Corps of Engineers</a:t>
                      </a:r>
                      <a:endParaRPr sz="1000"/>
                    </a:p>
                  </a:txBody>
                  <a:tcPr marT="63500" marB="63500" marR="63500" marL="63500"/>
                </a:tc>
                <a:tc>
                  <a:txBody>
                    <a:bodyPr/>
                    <a:lstStyle/>
                    <a:p>
                      <a:pPr indent="0" lvl="0" marL="0" rtl="0" algn="l">
                        <a:spcBef>
                          <a:spcPts val="0"/>
                        </a:spcBef>
                        <a:spcAft>
                          <a:spcPts val="0"/>
                        </a:spcAft>
                        <a:buNone/>
                      </a:pPr>
                      <a:r>
                        <a:rPr lang="en-US" sz="1000"/>
                        <a:t>22</a:t>
                      </a:r>
                      <a:endParaRPr sz="1000"/>
                    </a:p>
                  </a:txBody>
                  <a:tcPr marT="63500" marB="63500" marR="63500" marL="63500"/>
                </a:tc>
                <a:tc>
                  <a:txBody>
                    <a:bodyPr/>
                    <a:lstStyle/>
                    <a:p>
                      <a:pPr indent="0" lvl="0" marL="0" rtl="0" algn="l">
                        <a:spcBef>
                          <a:spcPts val="0"/>
                        </a:spcBef>
                        <a:spcAft>
                          <a:spcPts val="0"/>
                        </a:spcAft>
                        <a:buNone/>
                      </a:pPr>
                      <a:r>
                        <a:rPr lang="en-US" sz="1000"/>
                        <a:t>34</a:t>
                      </a:r>
                      <a:endParaRPr sz="1000"/>
                    </a:p>
                  </a:txBody>
                  <a:tcPr marT="63500" marB="63500" marR="63500" marL="63500"/>
                </a:tc>
                <a:tc>
                  <a:txBody>
                    <a:bodyPr/>
                    <a:lstStyle/>
                    <a:p>
                      <a:pPr indent="0" lvl="0" marL="0" rtl="0" algn="l">
                        <a:spcBef>
                          <a:spcPts val="0"/>
                        </a:spcBef>
                        <a:spcAft>
                          <a:spcPts val="0"/>
                        </a:spcAft>
                        <a:buNone/>
                      </a:pPr>
                      <a:r>
                        <a:rPr lang="en-US" sz="1000"/>
                        <a:t>35</a:t>
                      </a:r>
                      <a:endParaRPr sz="1000"/>
                    </a:p>
                  </a:txBody>
                  <a:tcPr marT="63500" marB="63500" marR="63500" marL="63500"/>
                </a:tc>
              </a:tr>
              <a:tr h="12700">
                <a:tc>
                  <a:txBody>
                    <a:bodyPr/>
                    <a:lstStyle/>
                    <a:p>
                      <a:pPr indent="0" lvl="0" marL="0" rtl="0" algn="l">
                        <a:spcBef>
                          <a:spcPts val="0"/>
                        </a:spcBef>
                        <a:spcAft>
                          <a:spcPts val="0"/>
                        </a:spcAft>
                        <a:buNone/>
                      </a:pPr>
                      <a:r>
                        <a:rPr lang="en-US" sz="1000"/>
                        <a:t>Low Income Housing</a:t>
                      </a:r>
                      <a:endParaRPr sz="1000"/>
                    </a:p>
                  </a:txBody>
                  <a:tcPr marT="63500" marB="63500" marR="63500" marL="63500"/>
                </a:tc>
                <a:tc>
                  <a:txBody>
                    <a:bodyPr/>
                    <a:lstStyle/>
                    <a:p>
                      <a:pPr indent="0" lvl="0" marL="0" rtl="0" algn="l">
                        <a:spcBef>
                          <a:spcPts val="0"/>
                        </a:spcBef>
                        <a:spcAft>
                          <a:spcPts val="0"/>
                        </a:spcAft>
                        <a:buNone/>
                      </a:pPr>
                      <a:r>
                        <a:rPr lang="en-US" sz="1000"/>
                        <a:t>80</a:t>
                      </a:r>
                      <a:endParaRPr sz="1000"/>
                    </a:p>
                  </a:txBody>
                  <a:tcPr marT="63500" marB="63500" marR="63500" marL="63500"/>
                </a:tc>
                <a:tc>
                  <a:txBody>
                    <a:bodyPr/>
                    <a:lstStyle/>
                    <a:p>
                      <a:pPr indent="0" lvl="0" marL="0" rtl="0" algn="l">
                        <a:spcBef>
                          <a:spcPts val="0"/>
                        </a:spcBef>
                        <a:spcAft>
                          <a:spcPts val="0"/>
                        </a:spcAft>
                        <a:buNone/>
                      </a:pPr>
                      <a:r>
                        <a:rPr lang="en-US" sz="1000"/>
                        <a:t>82</a:t>
                      </a:r>
                      <a:endParaRPr sz="1000"/>
                    </a:p>
                  </a:txBody>
                  <a:tcPr marT="63500" marB="63500" marR="63500" marL="63500"/>
                </a:tc>
                <a:tc>
                  <a:txBody>
                    <a:bodyPr/>
                    <a:lstStyle/>
                    <a:p>
                      <a:pPr indent="0" lvl="0" marL="0" rtl="0" algn="l">
                        <a:spcBef>
                          <a:spcPts val="0"/>
                        </a:spcBef>
                        <a:spcAft>
                          <a:spcPts val="0"/>
                        </a:spcAft>
                        <a:buNone/>
                      </a:pPr>
                      <a:r>
                        <a:rPr lang="en-US" sz="1000"/>
                        <a:t>79</a:t>
                      </a:r>
                      <a:endParaRPr sz="1000"/>
                    </a:p>
                  </a:txBody>
                  <a:tcPr marT="63500" marB="63500" marR="63500" marL="63500"/>
                </a:tc>
              </a:tr>
              <a:tr h="12700">
                <a:tc>
                  <a:txBody>
                    <a:bodyPr/>
                    <a:lstStyle/>
                    <a:p>
                      <a:pPr indent="0" lvl="0" marL="0" rtl="0" algn="l">
                        <a:spcBef>
                          <a:spcPts val="0"/>
                        </a:spcBef>
                        <a:spcAft>
                          <a:spcPts val="0"/>
                        </a:spcAft>
                        <a:buNone/>
                      </a:pPr>
                      <a:r>
                        <a:rPr lang="en-US" sz="1000"/>
                        <a:t>Inter-Tribal</a:t>
                      </a:r>
                      <a:endParaRPr sz="1000"/>
                    </a:p>
                  </a:txBody>
                  <a:tcPr marT="63500" marB="63500" marR="63500" marL="63500"/>
                </a:tc>
                <a:tc>
                  <a:txBody>
                    <a:bodyPr/>
                    <a:lstStyle/>
                    <a:p>
                      <a:pPr indent="0" lvl="0" marL="0" rtl="0" algn="l">
                        <a:spcBef>
                          <a:spcPts val="0"/>
                        </a:spcBef>
                        <a:spcAft>
                          <a:spcPts val="0"/>
                        </a:spcAft>
                        <a:buNone/>
                      </a:pPr>
                      <a:r>
                        <a:rPr lang="en-US" sz="1000"/>
                        <a:t>6</a:t>
                      </a:r>
                      <a:endParaRPr sz="1000"/>
                    </a:p>
                  </a:txBody>
                  <a:tcPr marT="63500" marB="63500" marR="63500" marL="63500"/>
                </a:tc>
                <a:tc>
                  <a:txBody>
                    <a:bodyPr/>
                    <a:lstStyle/>
                    <a:p>
                      <a:pPr indent="0" lvl="0" marL="0" rtl="0" algn="l">
                        <a:spcBef>
                          <a:spcPts val="0"/>
                        </a:spcBef>
                        <a:spcAft>
                          <a:spcPts val="0"/>
                        </a:spcAft>
                        <a:buNone/>
                      </a:pPr>
                      <a:r>
                        <a:rPr lang="en-US" sz="1000"/>
                        <a:t>6</a:t>
                      </a:r>
                      <a:endParaRPr sz="1000"/>
                    </a:p>
                  </a:txBody>
                  <a:tcPr marT="63500" marB="63500" marR="63500" marL="63500"/>
                </a:tc>
                <a:tc>
                  <a:txBody>
                    <a:bodyPr/>
                    <a:lstStyle/>
                    <a:p>
                      <a:pPr indent="0" lvl="0" marL="0" rtl="0" algn="l">
                        <a:spcBef>
                          <a:spcPts val="0"/>
                        </a:spcBef>
                        <a:spcAft>
                          <a:spcPts val="0"/>
                        </a:spcAft>
                        <a:buNone/>
                      </a:pPr>
                      <a:r>
                        <a:rPr lang="en-US" sz="1000"/>
                        <a:t>4</a:t>
                      </a:r>
                      <a:endParaRPr sz="1000"/>
                    </a:p>
                  </a:txBody>
                  <a:tcPr marT="63500" marB="63500" marR="63500" marL="63500"/>
                </a:tc>
              </a:tr>
              <a:tr h="264150">
                <a:tc>
                  <a:txBody>
                    <a:bodyPr/>
                    <a:lstStyle/>
                    <a:p>
                      <a:pPr indent="0" lvl="0" marL="0" rtl="0" algn="l">
                        <a:spcBef>
                          <a:spcPts val="0"/>
                        </a:spcBef>
                        <a:spcAft>
                          <a:spcPts val="0"/>
                        </a:spcAft>
                        <a:buNone/>
                      </a:pPr>
                      <a:r>
                        <a:rPr lang="en-US" sz="1000"/>
                        <a:t>DK security</a:t>
                      </a:r>
                      <a:endParaRPr sz="1000"/>
                    </a:p>
                  </a:txBody>
                  <a:tcPr marT="63500" marB="63500" marR="63500" marL="63500"/>
                </a:tc>
                <a:tc>
                  <a:txBody>
                    <a:bodyPr/>
                    <a:lstStyle/>
                    <a:p>
                      <a:pPr indent="0" lvl="0" marL="0" rtl="0" algn="l">
                        <a:spcBef>
                          <a:spcPts val="0"/>
                        </a:spcBef>
                        <a:spcAft>
                          <a:spcPts val="0"/>
                        </a:spcAft>
                        <a:buNone/>
                      </a:pPr>
                      <a:r>
                        <a:rPr lang="en-US" sz="1000"/>
                        <a:t>4</a:t>
                      </a:r>
                      <a:endParaRPr sz="1000"/>
                    </a:p>
                  </a:txBody>
                  <a:tcPr marT="63500" marB="63500" marR="63500" marL="63500"/>
                </a:tc>
                <a:tc>
                  <a:txBody>
                    <a:bodyPr/>
                    <a:lstStyle/>
                    <a:p>
                      <a:pPr indent="0" lvl="0" marL="0" rtl="0" algn="l">
                        <a:spcBef>
                          <a:spcPts val="0"/>
                        </a:spcBef>
                        <a:spcAft>
                          <a:spcPts val="0"/>
                        </a:spcAft>
                        <a:buNone/>
                      </a:pPr>
                      <a:r>
                        <a:rPr lang="en-US" sz="1000"/>
                        <a:t>6</a:t>
                      </a:r>
                      <a:endParaRPr sz="1000"/>
                    </a:p>
                  </a:txBody>
                  <a:tcPr marT="63500" marB="63500" marR="63500" marL="63500"/>
                </a:tc>
                <a:tc>
                  <a:txBody>
                    <a:bodyPr/>
                    <a:lstStyle/>
                    <a:p>
                      <a:pPr indent="0" lvl="0" marL="0" rtl="0" algn="l">
                        <a:spcBef>
                          <a:spcPts val="0"/>
                        </a:spcBef>
                        <a:spcAft>
                          <a:spcPts val="0"/>
                        </a:spcAft>
                        <a:buNone/>
                      </a:pPr>
                      <a:r>
                        <a:rPr lang="en-US" sz="1000"/>
                        <a:t>0</a:t>
                      </a:r>
                      <a:endParaRPr sz="1000"/>
                    </a:p>
                  </a:txBody>
                  <a:tcPr marT="63500" marB="63500" marR="63500" marL="63500"/>
                </a:tc>
              </a:tr>
              <a:tr h="264150">
                <a:tc>
                  <a:txBody>
                    <a:bodyPr/>
                    <a:lstStyle/>
                    <a:p>
                      <a:pPr indent="0" lvl="0" marL="0" rtl="0" algn="l">
                        <a:spcBef>
                          <a:spcPts val="0"/>
                        </a:spcBef>
                        <a:spcAft>
                          <a:spcPts val="0"/>
                        </a:spcAft>
                        <a:buNone/>
                      </a:pPr>
                      <a:r>
                        <a:rPr lang="en-US" sz="1000"/>
                        <a:t>Railroad</a:t>
                      </a:r>
                      <a:endParaRPr sz="1000"/>
                    </a:p>
                  </a:txBody>
                  <a:tcPr marT="63500" marB="63500" marR="63500" marL="63500"/>
                </a:tc>
                <a:tc>
                  <a:txBody>
                    <a:bodyPr/>
                    <a:lstStyle/>
                    <a:p>
                      <a:pPr indent="0" lvl="0" marL="0" rtl="0" algn="l">
                        <a:spcBef>
                          <a:spcPts val="0"/>
                        </a:spcBef>
                        <a:spcAft>
                          <a:spcPts val="0"/>
                        </a:spcAft>
                        <a:buNone/>
                      </a:pPr>
                      <a:r>
                        <a:rPr lang="en-US" sz="1000"/>
                        <a:t>1</a:t>
                      </a:r>
                      <a:endParaRPr sz="1000"/>
                    </a:p>
                  </a:txBody>
                  <a:tcPr marT="63500" marB="63500" marR="63500" marL="63500"/>
                </a:tc>
                <a:tc>
                  <a:txBody>
                    <a:bodyPr/>
                    <a:lstStyle/>
                    <a:p>
                      <a:pPr indent="0" lvl="0" marL="0" rtl="0" algn="l">
                        <a:spcBef>
                          <a:spcPts val="0"/>
                        </a:spcBef>
                        <a:spcAft>
                          <a:spcPts val="0"/>
                        </a:spcAft>
                        <a:buNone/>
                      </a:pPr>
                      <a:r>
                        <a:rPr lang="en-US" sz="1000"/>
                        <a:t>0</a:t>
                      </a:r>
                      <a:endParaRPr sz="1000"/>
                    </a:p>
                  </a:txBody>
                  <a:tcPr marT="63500" marB="63500" marR="63500" marL="63500"/>
                </a:tc>
                <a:tc>
                  <a:txBody>
                    <a:bodyPr/>
                    <a:lstStyle/>
                    <a:p>
                      <a:pPr indent="0" lvl="0" marL="0" rtl="0" algn="l">
                        <a:spcBef>
                          <a:spcPts val="0"/>
                        </a:spcBef>
                        <a:spcAft>
                          <a:spcPts val="0"/>
                        </a:spcAft>
                        <a:buNone/>
                      </a:pPr>
                      <a:r>
                        <a:rPr lang="en-US" sz="1000"/>
                        <a:t>0</a:t>
                      </a:r>
                      <a:endParaRPr sz="1000"/>
                    </a:p>
                  </a:txBody>
                  <a:tcPr marT="63500" marB="63500" marR="63500" marL="63500"/>
                </a:tc>
              </a:tr>
              <a:tr h="12700">
                <a:tc>
                  <a:txBody>
                    <a:bodyPr/>
                    <a:lstStyle/>
                    <a:p>
                      <a:pPr indent="0" lvl="0" marL="0" rtl="0" algn="l">
                        <a:spcBef>
                          <a:spcPts val="0"/>
                        </a:spcBef>
                        <a:spcAft>
                          <a:spcPts val="0"/>
                        </a:spcAft>
                        <a:buNone/>
                      </a:pPr>
                      <a:r>
                        <a:rPr lang="en-US" sz="1000"/>
                        <a:t>Hiawatha National Forest</a:t>
                      </a:r>
                      <a:endParaRPr sz="1000"/>
                    </a:p>
                  </a:txBody>
                  <a:tcPr marT="63500" marB="63500" marR="63500" marL="63500"/>
                </a:tc>
                <a:tc>
                  <a:txBody>
                    <a:bodyPr/>
                    <a:lstStyle/>
                    <a:p>
                      <a:pPr indent="0" lvl="0" marL="0" rtl="0" algn="l">
                        <a:spcBef>
                          <a:spcPts val="0"/>
                        </a:spcBef>
                        <a:spcAft>
                          <a:spcPts val="0"/>
                        </a:spcAft>
                        <a:buNone/>
                      </a:pPr>
                      <a:r>
                        <a:rPr lang="en-US" sz="1000"/>
                        <a:t>1</a:t>
                      </a:r>
                      <a:endParaRPr sz="1000"/>
                    </a:p>
                  </a:txBody>
                  <a:tcPr marT="63500" marB="63500" marR="63500" marL="63500"/>
                </a:tc>
                <a:tc>
                  <a:txBody>
                    <a:bodyPr/>
                    <a:lstStyle/>
                    <a:p>
                      <a:pPr indent="0" lvl="0" marL="0" rtl="0" algn="l">
                        <a:spcBef>
                          <a:spcPts val="0"/>
                        </a:spcBef>
                        <a:spcAft>
                          <a:spcPts val="0"/>
                        </a:spcAft>
                        <a:buNone/>
                      </a:pPr>
                      <a:r>
                        <a:rPr lang="en-US" sz="1000"/>
                        <a:t>1</a:t>
                      </a:r>
                      <a:endParaRPr sz="1000"/>
                    </a:p>
                  </a:txBody>
                  <a:tcPr marT="63500" marB="63500" marR="63500" marL="63500"/>
                </a:tc>
                <a:tc>
                  <a:txBody>
                    <a:bodyPr/>
                    <a:lstStyle/>
                    <a:p>
                      <a:pPr indent="0" lvl="0" marL="0" rtl="0" algn="l">
                        <a:spcBef>
                          <a:spcPts val="0"/>
                        </a:spcBef>
                        <a:spcAft>
                          <a:spcPts val="0"/>
                        </a:spcAft>
                        <a:buNone/>
                      </a:pPr>
                      <a:r>
                        <a:rPr lang="en-US" sz="1000"/>
                        <a:t>1</a:t>
                      </a:r>
                      <a:endParaRPr sz="1000"/>
                    </a:p>
                  </a:txBody>
                  <a:tcPr marT="63500" marB="63500" marR="63500" marL="6350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THE INDIAN EDUCATION </a:t>
            </a:r>
            <a:br>
              <a:rPr lang="en-US"/>
            </a:br>
            <a:r>
              <a:rPr lang="en-US"/>
              <a:t>FORMULA GRANT</a:t>
            </a:r>
            <a:endParaRPr/>
          </a:p>
        </p:txBody>
      </p:sp>
      <p:sp>
        <p:nvSpPr>
          <p:cNvPr id="198" name="Google Shape;198;p26"/>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35"/>
              <a:buChar char="•"/>
            </a:pPr>
            <a:br>
              <a:rPr lang="en-US" sz="2035"/>
            </a:br>
            <a:r>
              <a:rPr lang="en-US" sz="2035"/>
              <a:t>Provides grants to support local educational agencies in their efforts to reform elementary and secondary school programs that serve Indian students. Annually each applicant develops and submits to the Department a </a:t>
            </a:r>
            <a:r>
              <a:rPr b="1" lang="en-US" sz="2035"/>
              <a:t>comprehensive plan for meeting the needs of Indian children</a:t>
            </a:r>
            <a:r>
              <a:rPr lang="en-US" sz="2035"/>
              <a:t>. </a:t>
            </a:r>
            <a:endParaRPr sz="2035"/>
          </a:p>
          <a:p>
            <a:pPr indent="-228600" lvl="0" marL="228600" rtl="0" algn="l">
              <a:lnSpc>
                <a:spcPct val="90000"/>
              </a:lnSpc>
              <a:spcBef>
                <a:spcPts val="1000"/>
              </a:spcBef>
              <a:spcAft>
                <a:spcPts val="0"/>
              </a:spcAft>
              <a:buClr>
                <a:schemeClr val="dk1"/>
              </a:buClr>
              <a:buSzPts val="2035"/>
              <a:buChar char="•"/>
            </a:pPr>
            <a:r>
              <a:rPr lang="en-US" sz="2035"/>
              <a:t>Applicants must develop this plan in collaboration with a local committee comprised primarily of parents and family members of Indian children and must include </a:t>
            </a:r>
            <a:endParaRPr sz="2035"/>
          </a:p>
          <a:p>
            <a:pPr indent="-228600" lvl="1" marL="685800" rtl="0" algn="l">
              <a:lnSpc>
                <a:spcPct val="90000"/>
              </a:lnSpc>
              <a:spcBef>
                <a:spcPts val="500"/>
              </a:spcBef>
              <a:spcAft>
                <a:spcPts val="0"/>
              </a:spcAft>
              <a:buClr>
                <a:schemeClr val="dk1"/>
              </a:buClr>
              <a:buSzPts val="1850"/>
              <a:buChar char="•"/>
            </a:pPr>
            <a:r>
              <a:rPr lang="en-US" sz="1850"/>
              <a:t>student performance goals</a:t>
            </a:r>
            <a:endParaRPr/>
          </a:p>
          <a:p>
            <a:pPr indent="-228600" lvl="1" marL="685800" rtl="0" algn="l">
              <a:lnSpc>
                <a:spcPct val="90000"/>
              </a:lnSpc>
              <a:spcBef>
                <a:spcPts val="500"/>
              </a:spcBef>
              <a:spcAft>
                <a:spcPts val="0"/>
              </a:spcAft>
              <a:buClr>
                <a:schemeClr val="dk1"/>
              </a:buClr>
              <a:buSzPts val="1850"/>
              <a:buChar char="•"/>
            </a:pPr>
            <a:r>
              <a:rPr lang="en-US" sz="1850"/>
              <a:t>a description of professional development activities that the applicant will carry out</a:t>
            </a:r>
            <a:endParaRPr/>
          </a:p>
          <a:p>
            <a:pPr indent="-228600" lvl="1" marL="685800" rtl="0" algn="l">
              <a:lnSpc>
                <a:spcPct val="90000"/>
              </a:lnSpc>
              <a:spcBef>
                <a:spcPts val="500"/>
              </a:spcBef>
              <a:spcAft>
                <a:spcPts val="0"/>
              </a:spcAft>
              <a:buClr>
                <a:schemeClr val="dk1"/>
              </a:buClr>
              <a:buSzPts val="1850"/>
              <a:buChar char="•"/>
            </a:pPr>
            <a:r>
              <a:rPr lang="en-US" sz="1850"/>
              <a:t>an explanation of how it will assess students’ progress toward meeting its goals</a:t>
            </a:r>
            <a:endParaRPr/>
          </a:p>
          <a:p>
            <a:pPr indent="-228600" lvl="1" marL="685800" rtl="0" algn="l">
              <a:lnSpc>
                <a:spcPct val="90000"/>
              </a:lnSpc>
              <a:spcBef>
                <a:spcPts val="500"/>
              </a:spcBef>
              <a:spcAft>
                <a:spcPts val="0"/>
              </a:spcAft>
              <a:buClr>
                <a:schemeClr val="dk1"/>
              </a:buClr>
              <a:buSzPts val="1850"/>
              <a:buChar char="•"/>
            </a:pPr>
            <a:r>
              <a:rPr lang="en-US" sz="1850"/>
              <a:t>provide the results to the parent committee, Indian community and tribes whose children are served by the LEA.</a:t>
            </a:r>
            <a:endParaRPr/>
          </a:p>
        </p:txBody>
      </p:sp>
      <p:sp>
        <p:nvSpPr>
          <p:cNvPr id="199" name="Google Shape;199;p2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https://www2.ed.gov/programs/indianformula/index.html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4000"/>
              <a:buFont typeface="Century Gothic"/>
              <a:buNone/>
            </a:pPr>
            <a:r>
              <a:rPr lang="en-US"/>
              <a:t>ALLOWABLE PROJECTS</a:t>
            </a:r>
            <a:endParaRPr/>
          </a:p>
        </p:txBody>
      </p:sp>
      <p:sp>
        <p:nvSpPr>
          <p:cNvPr id="206" name="Google Shape;206;p27"/>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200"/>
              <a:buChar char="•"/>
            </a:pPr>
            <a:r>
              <a:rPr lang="en-US"/>
              <a:t>Grant funds supplement the regular school program by meeting the culturally related academic needs of Indian children. </a:t>
            </a:r>
            <a:endParaRPr/>
          </a:p>
          <a:p>
            <a:pPr indent="-228600" lvl="0" marL="228600" rtl="0" algn="l">
              <a:lnSpc>
                <a:spcPct val="90000"/>
              </a:lnSpc>
              <a:spcBef>
                <a:spcPts val="1000"/>
              </a:spcBef>
              <a:spcAft>
                <a:spcPts val="0"/>
              </a:spcAft>
              <a:buClr>
                <a:schemeClr val="dk1"/>
              </a:buClr>
              <a:buSzPts val="2200"/>
              <a:buChar char="•"/>
            </a:pPr>
            <a:r>
              <a:rPr lang="en-US"/>
              <a:t>Projects help Indian children sharpen their academic skills, assist students in becoming proficient in the core content areas, and provide students an opportunity to participate in enrichment programs that would otherwise be unavailable.</a:t>
            </a:r>
            <a:endParaRPr/>
          </a:p>
        </p:txBody>
      </p:sp>
      <p:sp>
        <p:nvSpPr>
          <p:cNvPr id="207" name="Google Shape;207;p2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https://www2.ed.gov/programs/indianformula/index.html</a:t>
            </a:r>
            <a:endParaRPr/>
          </a:p>
        </p:txBody>
      </p:sp>
      <p:sp>
        <p:nvSpPr>
          <p:cNvPr id="208" name="Google Shape;208;p27"/>
          <p:cNvSpPr txBox="1"/>
          <p:nvPr/>
        </p:nvSpPr>
        <p:spPr>
          <a:xfrm>
            <a:off x="5607269" y="4230083"/>
            <a:ext cx="4729655"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entury Gothic"/>
                <a:ea typeface="Century Gothic"/>
                <a:cs typeface="Century Gothic"/>
                <a:sym typeface="Century Gothic"/>
              </a:rPr>
              <a:t>Legislation </a:t>
            </a:r>
            <a:br>
              <a:rPr b="0" i="0" lang="en-US" sz="1800" u="none" cap="none" strike="noStrike">
                <a:solidFill>
                  <a:schemeClr val="dk1"/>
                </a:solidFill>
                <a:latin typeface="Century Gothic"/>
                <a:ea typeface="Century Gothic"/>
                <a:cs typeface="Century Gothic"/>
                <a:sym typeface="Century Gothic"/>
              </a:rPr>
            </a:br>
            <a:r>
              <a:rPr b="0" i="0" lang="en-US" sz="1800" u="sng" cap="none" strike="noStrike">
                <a:solidFill>
                  <a:schemeClr val="hlink"/>
                </a:solidFill>
                <a:latin typeface="Century Gothic"/>
                <a:ea typeface="Century Gothic"/>
                <a:cs typeface="Century Gothic"/>
                <a:sym typeface="Century Gothic"/>
                <a:hlinkClick r:id="rId3"/>
              </a:rPr>
              <a:t>Elementary and Secondary Education Act of 1965, as amended, Title VII, Part A, Subpart 1</a:t>
            </a:r>
            <a:r>
              <a:rPr b="0" i="0" lang="en-US" sz="1800" u="none" cap="none" strike="noStrike">
                <a:solidFill>
                  <a:schemeClr val="dk1"/>
                </a:solidFill>
                <a:latin typeface="Century Gothic"/>
                <a:ea typeface="Century Gothic"/>
                <a:cs typeface="Century Gothic"/>
                <a:sym typeface="Century Gothic"/>
              </a:rPr>
              <a:t>; 20 U.S.C. 7421-7429, 7491-7492</a:t>
            </a:r>
            <a:endParaRPr/>
          </a:p>
          <a:p>
            <a:pPr indent="0" lvl="0" marL="0" marR="0" rtl="0" algn="l">
              <a:spcBef>
                <a:spcPts val="0"/>
              </a:spcBef>
              <a:spcAft>
                <a:spcPts val="0"/>
              </a:spcAft>
              <a:buNone/>
            </a:pPr>
            <a:br>
              <a:rPr lang="en-US" sz="1800">
                <a:solidFill>
                  <a:schemeClr val="dk1"/>
                </a:solidFill>
                <a:latin typeface="Century Gothic"/>
                <a:ea typeface="Century Gothic"/>
                <a:cs typeface="Century Gothic"/>
                <a:sym typeface="Century Gothic"/>
              </a:rPr>
            </a:br>
            <a:r>
              <a:rPr lang="en-US" sz="1800">
                <a:solidFill>
                  <a:schemeClr val="dk1"/>
                </a:solidFill>
                <a:latin typeface="Century Gothic"/>
                <a:ea typeface="Century Gothic"/>
                <a:cs typeface="Century Gothic"/>
                <a:sym typeface="Century Gothic"/>
              </a:rPr>
              <a:t>Regulations </a:t>
            </a:r>
            <a:br>
              <a:rPr lang="en-US" sz="1800">
                <a:solidFill>
                  <a:schemeClr val="dk1"/>
                </a:solidFill>
                <a:latin typeface="Century Gothic"/>
                <a:ea typeface="Century Gothic"/>
                <a:cs typeface="Century Gothic"/>
                <a:sym typeface="Century Gothic"/>
              </a:rPr>
            </a:br>
            <a:r>
              <a:rPr lang="en-US" sz="1800" u="sng">
                <a:solidFill>
                  <a:schemeClr val="hlink"/>
                </a:solidFill>
                <a:latin typeface="Century Gothic"/>
                <a:ea typeface="Century Gothic"/>
                <a:cs typeface="Century Gothic"/>
                <a:sym typeface="Century Gothic"/>
                <a:hlinkClick r:id="rId4"/>
              </a:rPr>
              <a:t>EDGAR</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apor Trail">
  <a:themeElements>
    <a:clrScheme name="Vapor Trail">
      <a:dk1>
        <a:srgbClr val="000000"/>
      </a:dk1>
      <a:lt1>
        <a:srgbClr val="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